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 /><Relationship Id="rId2" Type="http://schemas.openxmlformats.org/officeDocument/2006/relationships/officeDocument" Target="ppt/presentation.xml" /><Relationship Id="rId1" Type="http://schemas.microsoft.com/office/2011/relationships/webextensiontaskpanes" Target="ppt/webextensions/taskpanes.xml" /><Relationship Id="rId5" Type="http://schemas.openxmlformats.org/officeDocument/2006/relationships/extended-properties" Target="docProps/app.xml" /><Relationship Id="rId4" Type="http://schemas.openxmlformats.org/package/2006/relationships/metadata/core-properties" Target="docProps/core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78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D10"/>
    <a:srgbClr val="F2D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8B603-2597-4EC3-9B66-EF8A8B83D4FB}" type="doc">
      <dgm:prSet loTypeId="urn:microsoft.com/office/officeart/2009/3/layout/StepUpProcess" loCatId="process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53AC1EFE-7D57-4864-B0EA-D8C21927025B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b="1" i="1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La Red Sostenible de Acciones </a:t>
          </a:r>
          <a:r>
            <a:rPr lang="es-ES" b="1" i="1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con Músicas, músicos </a:t>
          </a:r>
          <a:r>
            <a:rPr lang="es-ES" b="1" i="1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y Artistas (reSma) </a:t>
          </a:r>
          <a:r>
            <a:rPr lang="es-ES" b="1" i="1" dirty="0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es el </a:t>
          </a:r>
          <a:r>
            <a:rPr lang="es-ES" b="1" i="1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circuito estatal de conciertos y actividades de </a:t>
          </a:r>
          <a:r>
            <a:rPr lang="es-ES" b="1" i="1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músicas diversas en el que  </a:t>
          </a:r>
          <a:r>
            <a:rPr lang="es-ES" b="1" i="1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artistas, </a:t>
          </a:r>
          <a:r>
            <a:rPr lang="es-ES" b="1" i="1" dirty="0" err="1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DJ’s</a:t>
          </a:r>
          <a:r>
            <a:rPr lang="es-ES" b="1" i="1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, autoras y autores, quienes componen , </a:t>
          </a:r>
          <a:r>
            <a:rPr lang="es-ES" b="1" i="1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etc. </a:t>
          </a:r>
          <a:r>
            <a:rPr lang="es-ES" b="1" i="1" dirty="0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protagonizarán una oferta laboral digna, artísticamente valiosa y sostenible. </a:t>
          </a:r>
          <a:endParaRPr lang="es-ES" dirty="0"/>
        </a:p>
      </dgm:t>
    </dgm:pt>
    <dgm:pt modelId="{0C454DA9-AC7E-4731-BD3C-74CFE4FDB2F7}" type="parTrans" cxnId="{E6254146-0989-46FB-9D6C-E2D4DA16AF7A}">
      <dgm:prSet/>
      <dgm:spPr/>
      <dgm:t>
        <a:bodyPr/>
        <a:lstStyle/>
        <a:p>
          <a:endParaRPr lang="es-ES"/>
        </a:p>
      </dgm:t>
    </dgm:pt>
    <dgm:pt modelId="{66831B05-194B-4DFD-A77E-C45F3387FA52}" type="sibTrans" cxnId="{E6254146-0989-46FB-9D6C-E2D4DA16AF7A}">
      <dgm:prSet/>
      <dgm:spPr/>
      <dgm:t>
        <a:bodyPr/>
        <a:lstStyle/>
        <a:p>
          <a:endParaRPr lang="es-ES"/>
        </a:p>
      </dgm:t>
    </dgm:pt>
    <dgm:pt modelId="{4054DF9E-9F92-4124-8AF6-91964295CCC0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b="1" i="1" dirty="0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El colectivo </a:t>
          </a:r>
          <a:r>
            <a:rPr lang="es-ES" b="1" i="1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de músicos y músicas no </a:t>
          </a:r>
          <a:r>
            <a:rPr lang="es-ES" b="1" i="1" dirty="0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ha accedido a las ayudas brindadas por las administraciones debido </a:t>
          </a:r>
          <a:r>
            <a:rPr lang="es-ES" b="1" i="1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a su invisibilad administrativa (</a:t>
          </a:r>
          <a:r>
            <a:rPr lang="es-ES" b="1" i="1" dirty="0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no han sido dados de alta en la Seguridad Social). Además, desde hace meses, siguen sin espacios donde poder trabajar.</a:t>
          </a:r>
          <a:endParaRPr lang="es-ES" dirty="0"/>
        </a:p>
      </dgm:t>
    </dgm:pt>
    <dgm:pt modelId="{E441A0F4-4857-4A09-B990-DD52B6FFDD71}" type="parTrans" cxnId="{2D2B0E28-DEE4-4EFA-9989-D2ADB49DCF2D}">
      <dgm:prSet/>
      <dgm:spPr/>
      <dgm:t>
        <a:bodyPr/>
        <a:lstStyle/>
        <a:p>
          <a:endParaRPr lang="es-ES"/>
        </a:p>
      </dgm:t>
    </dgm:pt>
    <dgm:pt modelId="{53D92374-F3B0-4B94-97FF-B8228D17C322}" type="sibTrans" cxnId="{2D2B0E28-DEE4-4EFA-9989-D2ADB49DCF2D}">
      <dgm:prSet/>
      <dgm:spPr/>
      <dgm:t>
        <a:bodyPr/>
        <a:lstStyle/>
        <a:p>
          <a:endParaRPr lang="es-ES"/>
        </a:p>
      </dgm:t>
    </dgm:pt>
    <dgm:pt modelId="{3062DE93-E8B1-43DF-AB68-54E28774F2D7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b="1" i="1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Recuperar, establecer y fomentar las actividades y las relaciones </a:t>
          </a:r>
          <a:r>
            <a:rPr lang="es-ES" b="1" i="1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laborales entre las y los </a:t>
          </a:r>
          <a:r>
            <a:rPr lang="es-ES" b="1" i="1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músicos y empresas es la misión de reSma.</a:t>
          </a:r>
          <a:endParaRPr lang="es-ES" dirty="0">
            <a:solidFill>
              <a:srgbClr val="0070C0"/>
            </a:solidFill>
          </a:endParaRPr>
        </a:p>
      </dgm:t>
    </dgm:pt>
    <dgm:pt modelId="{122981D9-0BC9-49E1-94DB-84B658B53163}" type="parTrans" cxnId="{22AFFB55-DAC9-4426-AE6A-134CB616480A}">
      <dgm:prSet/>
      <dgm:spPr/>
      <dgm:t>
        <a:bodyPr/>
        <a:lstStyle/>
        <a:p>
          <a:endParaRPr lang="es-ES"/>
        </a:p>
      </dgm:t>
    </dgm:pt>
    <dgm:pt modelId="{06576ED3-50E5-4F03-9F6D-5471B47557AE}" type="sibTrans" cxnId="{22AFFB55-DAC9-4426-AE6A-134CB616480A}">
      <dgm:prSet/>
      <dgm:spPr/>
      <dgm:t>
        <a:bodyPr/>
        <a:lstStyle/>
        <a:p>
          <a:endParaRPr lang="es-ES"/>
        </a:p>
      </dgm:t>
    </dgm:pt>
    <dgm:pt modelId="{B4D46CF3-2892-492A-995A-D3FC9F35F5D7}">
      <dgm:prSet phldrT="[Texto]" custT="1"/>
      <dgm:spPr/>
      <dgm:t>
        <a:bodyPr/>
        <a:lstStyle/>
        <a:p>
          <a:r>
            <a:rPr lang="es-ES" sz="12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reSma integrará espacios en </a:t>
          </a:r>
          <a:r>
            <a:rPr lang="es-ES" sz="1200" b="1" i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los que </a:t>
          </a:r>
          <a:r>
            <a:rPr lang="es-ES" sz="12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interactuarán -de manera directa, y con </a:t>
          </a:r>
          <a:r>
            <a:rPr lang="es-ES" sz="11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un nuevo modelo de relación- público</a:t>
          </a:r>
          <a:r>
            <a:rPr lang="es-ES" sz="1100" b="1" i="1" kern="120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, las personas usuarias </a:t>
          </a:r>
          <a:r>
            <a:rPr lang="es-ES" sz="11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de repertorio</a:t>
          </a:r>
          <a:r>
            <a:rPr lang="es-ES" sz="1100" b="1" i="1" kern="120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, las propietarias y gestoras </a:t>
          </a:r>
          <a:r>
            <a:rPr lang="es-ES" sz="11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de contenido, y en los que se generarán productos y valor antes, durante y después de cada una de las actividades y conciertos.</a:t>
          </a:r>
        </a:p>
      </dgm:t>
    </dgm:pt>
    <dgm:pt modelId="{C9E3DB0D-5CE2-4B0A-A682-1793EFEEB281}" type="parTrans" cxnId="{1C1EB1BA-FF50-417E-B634-0DCA83A89085}">
      <dgm:prSet/>
      <dgm:spPr/>
      <dgm:t>
        <a:bodyPr/>
        <a:lstStyle/>
        <a:p>
          <a:endParaRPr lang="es-ES"/>
        </a:p>
      </dgm:t>
    </dgm:pt>
    <dgm:pt modelId="{E92E9F93-7E1B-45D6-B639-008DD0A6FECB}" type="sibTrans" cxnId="{1C1EB1BA-FF50-417E-B634-0DCA83A89085}">
      <dgm:prSet/>
      <dgm:spPr/>
      <dgm:t>
        <a:bodyPr/>
        <a:lstStyle/>
        <a:p>
          <a:endParaRPr lang="es-ES"/>
        </a:p>
      </dgm:t>
    </dgm:pt>
    <dgm:pt modelId="{EE5F45EE-F484-4519-83E7-C2ADF182BCFF}" type="pres">
      <dgm:prSet presAssocID="{C3C8B603-2597-4EC3-9B66-EF8A8B83D4FB}" presName="rootnode" presStyleCnt="0">
        <dgm:presLayoutVars>
          <dgm:chMax/>
          <dgm:chPref/>
          <dgm:dir/>
          <dgm:animLvl val="lvl"/>
        </dgm:presLayoutVars>
      </dgm:prSet>
      <dgm:spPr/>
    </dgm:pt>
    <dgm:pt modelId="{5BA141BE-FF18-4148-809A-9CF5103601EB}" type="pres">
      <dgm:prSet presAssocID="{53AC1EFE-7D57-4864-B0EA-D8C21927025B}" presName="composite" presStyleCnt="0"/>
      <dgm:spPr/>
    </dgm:pt>
    <dgm:pt modelId="{9121C73B-61D9-4357-B431-00CAAAF70111}" type="pres">
      <dgm:prSet presAssocID="{53AC1EFE-7D57-4864-B0EA-D8C21927025B}" presName="LShape" presStyleLbl="alignNode1" presStyleIdx="0" presStyleCnt="7"/>
      <dgm:spPr/>
    </dgm:pt>
    <dgm:pt modelId="{C29D2C86-1551-40B3-84FF-58F1AB66385A}" type="pres">
      <dgm:prSet presAssocID="{53AC1EFE-7D57-4864-B0EA-D8C21927025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89C3C5F-E4BC-47C5-8E45-E16E577EE060}" type="pres">
      <dgm:prSet presAssocID="{53AC1EFE-7D57-4864-B0EA-D8C21927025B}" presName="Triangle" presStyleLbl="alignNode1" presStyleIdx="1" presStyleCnt="7"/>
      <dgm:spPr/>
    </dgm:pt>
    <dgm:pt modelId="{847AFCB4-2434-4539-98F9-C51B17FE1CA5}" type="pres">
      <dgm:prSet presAssocID="{66831B05-194B-4DFD-A77E-C45F3387FA52}" presName="sibTrans" presStyleCnt="0"/>
      <dgm:spPr/>
    </dgm:pt>
    <dgm:pt modelId="{4DD51581-DE8E-460F-BBDD-3265657639EA}" type="pres">
      <dgm:prSet presAssocID="{66831B05-194B-4DFD-A77E-C45F3387FA52}" presName="space" presStyleCnt="0"/>
      <dgm:spPr/>
    </dgm:pt>
    <dgm:pt modelId="{1E187C92-ED09-42DE-9F4F-8A59413ABF23}" type="pres">
      <dgm:prSet presAssocID="{4054DF9E-9F92-4124-8AF6-91964295CCC0}" presName="composite" presStyleCnt="0"/>
      <dgm:spPr/>
    </dgm:pt>
    <dgm:pt modelId="{6F40813E-DD7B-4E62-89E1-877191D486E7}" type="pres">
      <dgm:prSet presAssocID="{4054DF9E-9F92-4124-8AF6-91964295CCC0}" presName="LShape" presStyleLbl="alignNode1" presStyleIdx="2" presStyleCnt="7"/>
      <dgm:spPr/>
    </dgm:pt>
    <dgm:pt modelId="{B19C95D8-2737-40FA-8745-C397423CCE9F}" type="pres">
      <dgm:prSet presAssocID="{4054DF9E-9F92-4124-8AF6-91964295CCC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B4411F8-FC30-404E-A9E1-058CD07D1D7C}" type="pres">
      <dgm:prSet presAssocID="{4054DF9E-9F92-4124-8AF6-91964295CCC0}" presName="Triangle" presStyleLbl="alignNode1" presStyleIdx="3" presStyleCnt="7"/>
      <dgm:spPr/>
    </dgm:pt>
    <dgm:pt modelId="{E26ECCF4-DC63-4515-8633-E91C9385FD26}" type="pres">
      <dgm:prSet presAssocID="{53D92374-F3B0-4B94-97FF-B8228D17C322}" presName="sibTrans" presStyleCnt="0"/>
      <dgm:spPr/>
    </dgm:pt>
    <dgm:pt modelId="{2CEA5B79-E7B8-4EB6-A584-4E77C1AA2D7F}" type="pres">
      <dgm:prSet presAssocID="{53D92374-F3B0-4B94-97FF-B8228D17C322}" presName="space" presStyleCnt="0"/>
      <dgm:spPr/>
    </dgm:pt>
    <dgm:pt modelId="{379AC4B9-CBE7-4C9A-9CF4-6EA128039E82}" type="pres">
      <dgm:prSet presAssocID="{3062DE93-E8B1-43DF-AB68-54E28774F2D7}" presName="composite" presStyleCnt="0"/>
      <dgm:spPr/>
    </dgm:pt>
    <dgm:pt modelId="{4A7F9E36-3B74-411D-B25C-639B1A37A6FA}" type="pres">
      <dgm:prSet presAssocID="{3062DE93-E8B1-43DF-AB68-54E28774F2D7}" presName="LShape" presStyleLbl="alignNode1" presStyleIdx="4" presStyleCnt="7"/>
      <dgm:spPr/>
    </dgm:pt>
    <dgm:pt modelId="{4390610F-15D8-40BD-8F09-31CA6BACDC82}" type="pres">
      <dgm:prSet presAssocID="{3062DE93-E8B1-43DF-AB68-54E28774F2D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3D33AF7-9F39-4491-AD14-2BB46B55D1DC}" type="pres">
      <dgm:prSet presAssocID="{3062DE93-E8B1-43DF-AB68-54E28774F2D7}" presName="Triangle" presStyleLbl="alignNode1" presStyleIdx="5" presStyleCnt="7"/>
      <dgm:spPr/>
    </dgm:pt>
    <dgm:pt modelId="{98492FB8-62B4-476D-9D09-B7F366BC513F}" type="pres">
      <dgm:prSet presAssocID="{06576ED3-50E5-4F03-9F6D-5471B47557AE}" presName="sibTrans" presStyleCnt="0"/>
      <dgm:spPr/>
    </dgm:pt>
    <dgm:pt modelId="{A76E57CA-BBEC-43C7-B0F6-132D2781954C}" type="pres">
      <dgm:prSet presAssocID="{06576ED3-50E5-4F03-9F6D-5471B47557AE}" presName="space" presStyleCnt="0"/>
      <dgm:spPr/>
    </dgm:pt>
    <dgm:pt modelId="{627A32A8-8ACE-4886-B837-B860005181BA}" type="pres">
      <dgm:prSet presAssocID="{B4D46CF3-2892-492A-995A-D3FC9F35F5D7}" presName="composite" presStyleCnt="0"/>
      <dgm:spPr/>
    </dgm:pt>
    <dgm:pt modelId="{473033E8-3105-4209-9157-245531734D1B}" type="pres">
      <dgm:prSet presAssocID="{B4D46CF3-2892-492A-995A-D3FC9F35F5D7}" presName="LShape" presStyleLbl="alignNode1" presStyleIdx="6" presStyleCnt="7"/>
      <dgm:spPr/>
    </dgm:pt>
    <dgm:pt modelId="{CD73B777-0F8B-4372-9C4D-3974E3372440}" type="pres">
      <dgm:prSet presAssocID="{B4D46CF3-2892-492A-995A-D3FC9F35F5D7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B7E2B17-C6AA-41C4-BC98-F754191A435E}" type="presOf" srcId="{4054DF9E-9F92-4124-8AF6-91964295CCC0}" destId="{B19C95D8-2737-40FA-8745-C397423CCE9F}" srcOrd="0" destOrd="0" presId="urn:microsoft.com/office/officeart/2009/3/layout/StepUpProcess"/>
    <dgm:cxn modelId="{2D2B0E28-DEE4-4EFA-9989-D2ADB49DCF2D}" srcId="{C3C8B603-2597-4EC3-9B66-EF8A8B83D4FB}" destId="{4054DF9E-9F92-4124-8AF6-91964295CCC0}" srcOrd="1" destOrd="0" parTransId="{E441A0F4-4857-4A09-B990-DD52B6FFDD71}" sibTransId="{53D92374-F3B0-4B94-97FF-B8228D17C322}"/>
    <dgm:cxn modelId="{044BA52C-9F22-4E89-9832-9F029D1DC6B2}" type="presOf" srcId="{C3C8B603-2597-4EC3-9B66-EF8A8B83D4FB}" destId="{EE5F45EE-F484-4519-83E7-C2ADF182BCFF}" srcOrd="0" destOrd="0" presId="urn:microsoft.com/office/officeart/2009/3/layout/StepUpProcess"/>
    <dgm:cxn modelId="{E6254146-0989-46FB-9D6C-E2D4DA16AF7A}" srcId="{C3C8B603-2597-4EC3-9B66-EF8A8B83D4FB}" destId="{53AC1EFE-7D57-4864-B0EA-D8C21927025B}" srcOrd="0" destOrd="0" parTransId="{0C454DA9-AC7E-4731-BD3C-74CFE4FDB2F7}" sibTransId="{66831B05-194B-4DFD-A77E-C45F3387FA52}"/>
    <dgm:cxn modelId="{22AFFB55-DAC9-4426-AE6A-134CB616480A}" srcId="{C3C8B603-2597-4EC3-9B66-EF8A8B83D4FB}" destId="{3062DE93-E8B1-43DF-AB68-54E28774F2D7}" srcOrd="2" destOrd="0" parTransId="{122981D9-0BC9-49E1-94DB-84B658B53163}" sibTransId="{06576ED3-50E5-4F03-9F6D-5471B47557AE}"/>
    <dgm:cxn modelId="{1C1EB1BA-FF50-417E-B634-0DCA83A89085}" srcId="{C3C8B603-2597-4EC3-9B66-EF8A8B83D4FB}" destId="{B4D46CF3-2892-492A-995A-D3FC9F35F5D7}" srcOrd="3" destOrd="0" parTransId="{C9E3DB0D-5CE2-4B0A-A682-1793EFEEB281}" sibTransId="{E92E9F93-7E1B-45D6-B639-008DD0A6FECB}"/>
    <dgm:cxn modelId="{3AF7EBC3-42A7-44CD-BB05-BFE65CF2A4A0}" type="presOf" srcId="{3062DE93-E8B1-43DF-AB68-54E28774F2D7}" destId="{4390610F-15D8-40BD-8F09-31CA6BACDC82}" srcOrd="0" destOrd="0" presId="urn:microsoft.com/office/officeart/2009/3/layout/StepUpProcess"/>
    <dgm:cxn modelId="{7D0813ED-2A07-4A87-A04C-96C6BF1CCC0D}" type="presOf" srcId="{B4D46CF3-2892-492A-995A-D3FC9F35F5D7}" destId="{CD73B777-0F8B-4372-9C4D-3974E3372440}" srcOrd="0" destOrd="0" presId="urn:microsoft.com/office/officeart/2009/3/layout/StepUpProcess"/>
    <dgm:cxn modelId="{6215A6F0-930E-4C85-835A-1B8FE9562F83}" type="presOf" srcId="{53AC1EFE-7D57-4864-B0EA-D8C21927025B}" destId="{C29D2C86-1551-40B3-84FF-58F1AB66385A}" srcOrd="0" destOrd="0" presId="urn:microsoft.com/office/officeart/2009/3/layout/StepUpProcess"/>
    <dgm:cxn modelId="{C924D62C-F026-4152-BF22-44963DECC80F}" type="presParOf" srcId="{EE5F45EE-F484-4519-83E7-C2ADF182BCFF}" destId="{5BA141BE-FF18-4148-809A-9CF5103601EB}" srcOrd="0" destOrd="0" presId="urn:microsoft.com/office/officeart/2009/3/layout/StepUpProcess"/>
    <dgm:cxn modelId="{841EFE4D-03E0-4C2B-8799-38A21FE356A2}" type="presParOf" srcId="{5BA141BE-FF18-4148-809A-9CF5103601EB}" destId="{9121C73B-61D9-4357-B431-00CAAAF70111}" srcOrd="0" destOrd="0" presId="urn:microsoft.com/office/officeart/2009/3/layout/StepUpProcess"/>
    <dgm:cxn modelId="{79141EA1-7D4E-4E18-9D07-5838F92E90B9}" type="presParOf" srcId="{5BA141BE-FF18-4148-809A-9CF5103601EB}" destId="{C29D2C86-1551-40B3-84FF-58F1AB66385A}" srcOrd="1" destOrd="0" presId="urn:microsoft.com/office/officeart/2009/3/layout/StepUpProcess"/>
    <dgm:cxn modelId="{2A62834B-343F-4A3B-8C55-9FD79FFC9030}" type="presParOf" srcId="{5BA141BE-FF18-4148-809A-9CF5103601EB}" destId="{889C3C5F-E4BC-47C5-8E45-E16E577EE060}" srcOrd="2" destOrd="0" presId="urn:microsoft.com/office/officeart/2009/3/layout/StepUpProcess"/>
    <dgm:cxn modelId="{A4E70E61-FE15-489C-9764-8F63D49877D4}" type="presParOf" srcId="{EE5F45EE-F484-4519-83E7-C2ADF182BCFF}" destId="{847AFCB4-2434-4539-98F9-C51B17FE1CA5}" srcOrd="1" destOrd="0" presId="urn:microsoft.com/office/officeart/2009/3/layout/StepUpProcess"/>
    <dgm:cxn modelId="{D146281B-91CE-40F7-817B-261340FC7816}" type="presParOf" srcId="{847AFCB4-2434-4539-98F9-C51B17FE1CA5}" destId="{4DD51581-DE8E-460F-BBDD-3265657639EA}" srcOrd="0" destOrd="0" presId="urn:microsoft.com/office/officeart/2009/3/layout/StepUpProcess"/>
    <dgm:cxn modelId="{2D548022-1CC4-4ED5-AA69-20AA298320A0}" type="presParOf" srcId="{EE5F45EE-F484-4519-83E7-C2ADF182BCFF}" destId="{1E187C92-ED09-42DE-9F4F-8A59413ABF23}" srcOrd="2" destOrd="0" presId="urn:microsoft.com/office/officeart/2009/3/layout/StepUpProcess"/>
    <dgm:cxn modelId="{8E5BA2F7-0007-456F-8877-876C305C9475}" type="presParOf" srcId="{1E187C92-ED09-42DE-9F4F-8A59413ABF23}" destId="{6F40813E-DD7B-4E62-89E1-877191D486E7}" srcOrd="0" destOrd="0" presId="urn:microsoft.com/office/officeart/2009/3/layout/StepUpProcess"/>
    <dgm:cxn modelId="{7693C4DA-1E6D-43B4-8DB0-D7E359AB1A36}" type="presParOf" srcId="{1E187C92-ED09-42DE-9F4F-8A59413ABF23}" destId="{B19C95D8-2737-40FA-8745-C397423CCE9F}" srcOrd="1" destOrd="0" presId="urn:microsoft.com/office/officeart/2009/3/layout/StepUpProcess"/>
    <dgm:cxn modelId="{D83AF8BC-6793-48F2-AFDF-1746D6C778BA}" type="presParOf" srcId="{1E187C92-ED09-42DE-9F4F-8A59413ABF23}" destId="{FB4411F8-FC30-404E-A9E1-058CD07D1D7C}" srcOrd="2" destOrd="0" presId="urn:microsoft.com/office/officeart/2009/3/layout/StepUpProcess"/>
    <dgm:cxn modelId="{1AAAC3EE-5A66-4123-B865-9D637D72B2A2}" type="presParOf" srcId="{EE5F45EE-F484-4519-83E7-C2ADF182BCFF}" destId="{E26ECCF4-DC63-4515-8633-E91C9385FD26}" srcOrd="3" destOrd="0" presId="urn:microsoft.com/office/officeart/2009/3/layout/StepUpProcess"/>
    <dgm:cxn modelId="{5CD25180-0B8F-4399-AFE3-7BB0A35D6908}" type="presParOf" srcId="{E26ECCF4-DC63-4515-8633-E91C9385FD26}" destId="{2CEA5B79-E7B8-4EB6-A584-4E77C1AA2D7F}" srcOrd="0" destOrd="0" presId="urn:microsoft.com/office/officeart/2009/3/layout/StepUpProcess"/>
    <dgm:cxn modelId="{9CF6015A-1115-438F-9CE7-F90C8FA250A5}" type="presParOf" srcId="{EE5F45EE-F484-4519-83E7-C2ADF182BCFF}" destId="{379AC4B9-CBE7-4C9A-9CF4-6EA128039E82}" srcOrd="4" destOrd="0" presId="urn:microsoft.com/office/officeart/2009/3/layout/StepUpProcess"/>
    <dgm:cxn modelId="{9A3C528B-5BC0-42DA-AFB4-73E92A9196CD}" type="presParOf" srcId="{379AC4B9-CBE7-4C9A-9CF4-6EA128039E82}" destId="{4A7F9E36-3B74-411D-B25C-639B1A37A6FA}" srcOrd="0" destOrd="0" presId="urn:microsoft.com/office/officeart/2009/3/layout/StepUpProcess"/>
    <dgm:cxn modelId="{C913D52B-9628-4901-BD53-D42EF6E9CF3B}" type="presParOf" srcId="{379AC4B9-CBE7-4C9A-9CF4-6EA128039E82}" destId="{4390610F-15D8-40BD-8F09-31CA6BACDC82}" srcOrd="1" destOrd="0" presId="urn:microsoft.com/office/officeart/2009/3/layout/StepUpProcess"/>
    <dgm:cxn modelId="{3457C775-435D-41EF-9C90-A6880794B18C}" type="presParOf" srcId="{379AC4B9-CBE7-4C9A-9CF4-6EA128039E82}" destId="{63D33AF7-9F39-4491-AD14-2BB46B55D1DC}" srcOrd="2" destOrd="0" presId="urn:microsoft.com/office/officeart/2009/3/layout/StepUpProcess"/>
    <dgm:cxn modelId="{C3035004-D79B-42E9-8E5A-1657FA4988CB}" type="presParOf" srcId="{EE5F45EE-F484-4519-83E7-C2ADF182BCFF}" destId="{98492FB8-62B4-476D-9D09-B7F366BC513F}" srcOrd="5" destOrd="0" presId="urn:microsoft.com/office/officeart/2009/3/layout/StepUpProcess"/>
    <dgm:cxn modelId="{5B391700-0FD6-46A2-8139-3642E014F166}" type="presParOf" srcId="{98492FB8-62B4-476D-9D09-B7F366BC513F}" destId="{A76E57CA-BBEC-43C7-B0F6-132D2781954C}" srcOrd="0" destOrd="0" presId="urn:microsoft.com/office/officeart/2009/3/layout/StepUpProcess"/>
    <dgm:cxn modelId="{A4331CA7-7A43-4A02-B463-BA34B59325E2}" type="presParOf" srcId="{EE5F45EE-F484-4519-83E7-C2ADF182BCFF}" destId="{627A32A8-8ACE-4886-B837-B860005181BA}" srcOrd="6" destOrd="0" presId="urn:microsoft.com/office/officeart/2009/3/layout/StepUpProcess"/>
    <dgm:cxn modelId="{963C72BC-C89D-4C6B-9A73-5F6882EFA2D6}" type="presParOf" srcId="{627A32A8-8ACE-4886-B837-B860005181BA}" destId="{473033E8-3105-4209-9157-245531734D1B}" srcOrd="0" destOrd="0" presId="urn:microsoft.com/office/officeart/2009/3/layout/StepUpProcess"/>
    <dgm:cxn modelId="{892AF77D-5C70-4832-AD78-7716E3291159}" type="presParOf" srcId="{627A32A8-8ACE-4886-B837-B860005181BA}" destId="{CD73B777-0F8B-4372-9C4D-3974E337244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1C73B-61D9-4357-B431-00CAAAF70111}">
      <dsp:nvSpPr>
        <dsp:cNvPr id="0" name=""/>
        <dsp:cNvSpPr/>
      </dsp:nvSpPr>
      <dsp:spPr>
        <a:xfrm rot="5400000">
          <a:off x="487654" y="2142893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9D2C86-1551-40B3-84FF-58F1AB66385A}">
      <dsp:nvSpPr>
        <dsp:cNvPr id="0" name=""/>
        <dsp:cNvSpPr/>
      </dsp:nvSpPr>
      <dsp:spPr>
        <a:xfrm>
          <a:off x="245443" y="2864298"/>
          <a:ext cx="2179791" cy="191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La Red Sostenible de Acciones </a:t>
          </a:r>
          <a:r>
            <a:rPr lang="es-ES" sz="1200" b="1" i="1" kern="120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con Músicas, músicos </a:t>
          </a:r>
          <a:r>
            <a:rPr lang="es-ES" sz="12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y Artistas (reSma) </a:t>
          </a:r>
          <a:r>
            <a:rPr lang="es-ES" sz="1200" b="1" i="1" kern="1200" dirty="0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es el </a:t>
          </a:r>
          <a:r>
            <a:rPr lang="es-ES" sz="12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circuito estatal de conciertos y actividades de </a:t>
          </a:r>
          <a:r>
            <a:rPr lang="es-ES" sz="1200" b="1" i="1" kern="120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músicas diversas en el que  </a:t>
          </a:r>
          <a:r>
            <a:rPr lang="es-ES" sz="12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artistas, </a:t>
          </a:r>
          <a:r>
            <a:rPr lang="es-ES" sz="1200" b="1" i="1" kern="1200" dirty="0" err="1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DJ’s</a:t>
          </a:r>
          <a:r>
            <a:rPr lang="es-ES" sz="1200" b="1" i="1" kern="120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, autoras y autores, quienes componen , </a:t>
          </a:r>
          <a:r>
            <a:rPr lang="es-ES" sz="12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etc. </a:t>
          </a:r>
          <a:r>
            <a:rPr lang="es-ES" sz="1200" b="1" i="1" kern="1200" dirty="0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protagonizarán una oferta laboral digna, artísticamente valiosa y sostenible. </a:t>
          </a:r>
          <a:endParaRPr lang="es-ES" sz="1200" kern="1200" dirty="0"/>
        </a:p>
      </dsp:txBody>
      <dsp:txXfrm>
        <a:off x="245443" y="2864298"/>
        <a:ext cx="2179791" cy="1910715"/>
      </dsp:txXfrm>
    </dsp:sp>
    <dsp:sp modelId="{889C3C5F-E4BC-47C5-8E45-E16E577EE060}">
      <dsp:nvSpPr>
        <dsp:cNvPr id="0" name=""/>
        <dsp:cNvSpPr/>
      </dsp:nvSpPr>
      <dsp:spPr>
        <a:xfrm>
          <a:off x="2013953" y="1965138"/>
          <a:ext cx="411281" cy="411281"/>
        </a:xfrm>
        <a:prstGeom prst="triangle">
          <a:avLst>
            <a:gd name="adj" fmla="val 100000"/>
          </a:avLst>
        </a:prstGeom>
        <a:solidFill>
          <a:schemeClr val="accent4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40813E-DD7B-4E62-89E1-877191D486E7}">
      <dsp:nvSpPr>
        <dsp:cNvPr id="0" name=""/>
        <dsp:cNvSpPr/>
      </dsp:nvSpPr>
      <dsp:spPr>
        <a:xfrm rot="5400000">
          <a:off x="3156145" y="1482572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9C95D8-2737-40FA-8745-C397423CCE9F}">
      <dsp:nvSpPr>
        <dsp:cNvPr id="0" name=""/>
        <dsp:cNvSpPr/>
      </dsp:nvSpPr>
      <dsp:spPr>
        <a:xfrm>
          <a:off x="2913933" y="2203977"/>
          <a:ext cx="2179791" cy="191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b="1" i="1" kern="1200" dirty="0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El colectivo </a:t>
          </a:r>
          <a:r>
            <a:rPr lang="es-ES" sz="1200" b="1" i="1" kern="1200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de músicos y músicas no </a:t>
          </a:r>
          <a:r>
            <a:rPr lang="es-ES" sz="1200" b="1" i="1" kern="1200" dirty="0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ha accedido a las ayudas brindadas por las administraciones debido </a:t>
          </a:r>
          <a:r>
            <a:rPr lang="es-ES" sz="1200" b="1" i="1" kern="1200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a su invisibilad administrativa (</a:t>
          </a:r>
          <a:r>
            <a:rPr lang="es-ES" sz="1200" b="1" i="1" kern="1200" dirty="0"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no han sido dados de alta en la Seguridad Social). Además, desde hace meses, siguen sin espacios donde poder trabajar.</a:t>
          </a:r>
          <a:endParaRPr lang="es-ES" sz="1200" kern="1200" dirty="0"/>
        </a:p>
      </dsp:txBody>
      <dsp:txXfrm>
        <a:off x="2913933" y="2203977"/>
        <a:ext cx="2179791" cy="1910715"/>
      </dsp:txXfrm>
    </dsp:sp>
    <dsp:sp modelId="{FB4411F8-FC30-404E-A9E1-058CD07D1D7C}">
      <dsp:nvSpPr>
        <dsp:cNvPr id="0" name=""/>
        <dsp:cNvSpPr/>
      </dsp:nvSpPr>
      <dsp:spPr>
        <a:xfrm>
          <a:off x="4682443" y="1304817"/>
          <a:ext cx="411281" cy="411281"/>
        </a:xfrm>
        <a:prstGeom prst="triangle">
          <a:avLst>
            <a:gd name="adj" fmla="val 10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7F9E36-3B74-411D-B25C-639B1A37A6FA}">
      <dsp:nvSpPr>
        <dsp:cNvPr id="0" name=""/>
        <dsp:cNvSpPr/>
      </dsp:nvSpPr>
      <dsp:spPr>
        <a:xfrm rot="5400000">
          <a:off x="5824635" y="822252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90610F-15D8-40BD-8F09-31CA6BACDC82}">
      <dsp:nvSpPr>
        <dsp:cNvPr id="0" name=""/>
        <dsp:cNvSpPr/>
      </dsp:nvSpPr>
      <dsp:spPr>
        <a:xfrm>
          <a:off x="5582424" y="1543656"/>
          <a:ext cx="2179791" cy="191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Recuperar, establecer y fomentar las actividades y las relaciones </a:t>
          </a:r>
          <a:r>
            <a:rPr lang="es-ES" sz="1200" b="1" i="1" kern="120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laborales entre las y los </a:t>
          </a:r>
          <a:r>
            <a:rPr lang="es-ES" sz="12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músicos y empresas es la misión de reSma.</a:t>
          </a:r>
          <a:endParaRPr lang="es-ES" sz="1200" kern="1200" dirty="0">
            <a:solidFill>
              <a:srgbClr val="0070C0"/>
            </a:solidFill>
          </a:endParaRPr>
        </a:p>
      </dsp:txBody>
      <dsp:txXfrm>
        <a:off x="5582424" y="1543656"/>
        <a:ext cx="2179791" cy="1910715"/>
      </dsp:txXfrm>
    </dsp:sp>
    <dsp:sp modelId="{63D33AF7-9F39-4491-AD14-2BB46B55D1DC}">
      <dsp:nvSpPr>
        <dsp:cNvPr id="0" name=""/>
        <dsp:cNvSpPr/>
      </dsp:nvSpPr>
      <dsp:spPr>
        <a:xfrm>
          <a:off x="7350934" y="644496"/>
          <a:ext cx="411281" cy="411281"/>
        </a:xfrm>
        <a:prstGeom prst="triangle">
          <a:avLst>
            <a:gd name="adj" fmla="val 100000"/>
          </a:avLst>
        </a:prstGeom>
        <a:solidFill>
          <a:schemeClr val="accent4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3033E8-3105-4209-9157-245531734D1B}">
      <dsp:nvSpPr>
        <dsp:cNvPr id="0" name=""/>
        <dsp:cNvSpPr/>
      </dsp:nvSpPr>
      <dsp:spPr>
        <a:xfrm rot="5400000">
          <a:off x="8493126" y="161931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73B777-0F8B-4372-9C4D-3974E3372440}">
      <dsp:nvSpPr>
        <dsp:cNvPr id="0" name=""/>
        <dsp:cNvSpPr/>
      </dsp:nvSpPr>
      <dsp:spPr>
        <a:xfrm>
          <a:off x="8250915" y="883336"/>
          <a:ext cx="2179791" cy="191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reSma integrará espacios en </a:t>
          </a:r>
          <a:r>
            <a:rPr lang="es-ES" sz="1200" b="1" i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los que </a:t>
          </a:r>
          <a:r>
            <a:rPr lang="es-ES" sz="12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interactuarán -de manera directa, y con </a:t>
          </a:r>
          <a:r>
            <a:rPr lang="es-ES" sz="11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un nuevo modelo de relación- público</a:t>
          </a:r>
          <a:r>
            <a:rPr lang="es-ES" sz="1100" b="1" i="1" kern="120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, las personas usuarias </a:t>
          </a:r>
          <a:r>
            <a:rPr lang="es-ES" sz="11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de repertorio</a:t>
          </a:r>
          <a:r>
            <a:rPr lang="es-ES" sz="1100" b="1" i="1" kern="120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, las propietarias y gestoras </a:t>
          </a:r>
          <a:r>
            <a:rPr lang="es-ES" sz="1100" b="1" i="1" kern="1200" dirty="0">
              <a:solidFill>
                <a:srgbClr val="0070C0"/>
              </a:solidFill>
              <a:latin typeface="Avenir Roman"/>
              <a:ea typeface="Times New Roman" panose="02020603050405020304" pitchFamily="18" charset="0"/>
              <a:cs typeface="Calibri" panose="020F0502020204030204" pitchFamily="34" charset="0"/>
            </a:rPr>
            <a:t>de contenido, y en los que se generarán productos y valor antes, durante y después de cada una de las actividades y conciertos.</a:t>
          </a:r>
        </a:p>
      </dsp:txBody>
      <dsp:txXfrm>
        <a:off x="8250915" y="883336"/>
        <a:ext cx="2179791" cy="1910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CBF1556-5017-4CE1-9A1D-83A5B9A2C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3D7DD3-44B5-45E7-96EA-0348939E35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6B4-691D-46B6-81A7-0B4AF1ED28EC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D4118B-5F9C-4B8D-992E-46E1814306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D05FA0-28AE-4630-B3C5-DD347B63BD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1CC16-21C7-4115-A7D6-4B16C005C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248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F01C0-F679-42C7-9511-57001E65B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092002-EA19-4EF5-9750-BB76A08A0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748055-0809-472E-A3F6-3B7FE851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3934-C39B-409C-BF95-CC3D6E60827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856F3-F769-4347-BC7B-E6F0EC0A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23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1062C-5CC9-40E9-A8B3-408FA4AF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C883F-65A9-4308-839E-77B8A4609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2D0F23-6437-4727-B57C-DFC8ED57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3934-C39B-409C-BF95-CC3D6E60827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A28574-08E9-479F-BCCC-9C378F52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6755F4-6E01-4AD6-91E0-2F33E719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9AA-AE95-4167-A819-6CCABA30FD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289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F9D308-4B26-4B56-8123-6263524E3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B20D4B-0555-4FE3-AE5E-6043B1BD8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A3662C-424B-4578-98D2-2609796C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3934-C39B-409C-BF95-CC3D6E60827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EF350F-CC90-454A-98C4-7E31FDA9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88CA80-96B5-4FFE-B20A-C7E78CEB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9AA-AE95-4167-A819-6CCABA30FD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985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65D6A-449E-41CB-9AAE-01A4F0C2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1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6DA52-D24E-4534-98ED-81E0AA7E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49768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55708F-C189-4D11-9D5C-F310393F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3934-C39B-409C-BF95-CC3D6E60827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8D6720-1BBC-4572-AF16-6F2C1FEC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A04356-2BF4-47A4-A456-B5FAEB93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9AA-AE95-4167-A819-6CCABA30FD0A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4824B73-E8E6-43BB-B998-7612BB786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3088" t="1914" r="1152" b="2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87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E8FB9-211A-442B-A1A2-59570E06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089175-7591-4138-A83E-BF262EC09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45700-84CD-4A19-8F5D-779EEF61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3934-C39B-409C-BF95-CC3D6E60827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F4BDB1-17F5-4C0F-8966-25263540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AFF39-6681-4CB8-BCE7-E46CCB90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9AA-AE95-4167-A819-6CCABA30FD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158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F4168-C04F-45EE-8447-2567FF78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E2810A-5C88-4F82-8A2A-BFFC84B0B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F59AB4-AFBA-4ACD-8697-B775F3251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90040-3364-4A0A-93DA-D4AF4AB7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3934-C39B-409C-BF95-CC3D6E60827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CDE5E8-9AC6-4A81-A63D-7DBBAD66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6489B0-212E-401C-8E52-E29BA346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9AA-AE95-4167-A819-6CCABA30FD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740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6010F-FAA9-4756-8E73-33483578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C23CCF-FBDC-43EB-B612-EDE6CA9A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DC2899-0E96-403D-8D30-BD733DCAB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A44E61-7F9C-44C2-8609-E13444150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BB638-2662-47C3-9298-EB6B70E4B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6C6469-DAE2-4DB5-8268-D3D5CC87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3934-C39B-409C-BF95-CC3D6E60827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DC1E418-B17C-4DF3-81E6-4DF54574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3EF30D-A2F0-4812-89D1-AA67E8D5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9AA-AE95-4167-A819-6CCABA30FD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601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AE3A0-77E7-4E70-B9E9-BCCE907B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A6A335-40EB-4185-9CF5-92C0A158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3934-C39B-409C-BF95-CC3D6E60827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252A92-854A-4CA8-864E-D0FFC734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2007B5-AFF8-4EFD-9DBB-5EB735BA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9AA-AE95-4167-A819-6CCABA30FD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651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E420EE-F83B-4ADE-879D-87B324C2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3934-C39B-409C-BF95-CC3D6E60827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28493D-FAF8-4795-BDA4-4966A1C7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299D9A-7853-4E6A-87B6-A80B8D66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9AA-AE95-4167-A819-6CCABA30FD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149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1AFB2-3B09-4B69-8947-B04B031E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239B96-88B1-4FA5-940C-FE4FDAE62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6F9E69-C9ED-4DBF-A488-5E3483D4B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51C4F8-DCB4-493F-9FCA-37ABEFA3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3934-C39B-409C-BF95-CC3D6E60827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46E8EF-81C1-4344-A504-8B335A7B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E9C480-8F7E-44FE-B238-CC3F625D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9AA-AE95-4167-A819-6CCABA30FD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989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018D6-6915-4B8E-B310-560E82CC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6913ED-CCE4-4A91-A1FF-1F3834D78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4965AF-B0F0-4A0A-92B8-D1A13FAC1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53E468-D5FB-4187-97A2-A26080B7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3934-C39B-409C-BF95-CC3D6E60827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3A20FF-BF08-4DEB-B9FD-0D91A2D3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E7D297-55F4-4826-8B51-A184EAF0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9AA-AE95-4167-A819-6CCABA30FD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148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03C586-8732-458D-B1E7-F026F581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BDFDD3-74AD-4D02-A03D-56EEE9DFF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537241-3ED1-4F7F-90AD-A284E01B1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F3934-C39B-409C-BF95-CC3D6E60827E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8FF7C9-A81D-477D-A90D-6149585C3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013EAF-AB50-4639-8049-B88B51C67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D9AA-AE95-4167-A819-6CCABA30FD0A}" type="slidenum">
              <a:rPr lang="es-ES" smtClean="0"/>
              <a:t>‹Nº›</a:t>
            </a:fld>
            <a:endParaRPr lang="es-ES"/>
          </a:p>
        </p:txBody>
      </p:sp>
      <p:pic>
        <p:nvPicPr>
          <p:cNvPr id="3074" name="Picture 2" descr="Imagen de perfil de usuario Álvaro Yélamos">
            <a:extLst>
              <a:ext uri="{FF2B5EF4-FFF2-40B4-BE49-F238E27FC236}">
                <a16:creationId xmlns:a16="http://schemas.microsoft.com/office/drawing/2014/main" id="{4F1818F8-1AA5-4AED-8E0C-2ACDA252E7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024" y="5952089"/>
            <a:ext cx="895350" cy="91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ristaliza">
            <a:extLst>
              <a:ext uri="{FF2B5EF4-FFF2-40B4-BE49-F238E27FC236}">
                <a16:creationId xmlns:a16="http://schemas.microsoft.com/office/drawing/2014/main" id="{1E19BD76-0058-46E3-8F05-0469E7301A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74" y="6352126"/>
            <a:ext cx="1409700" cy="3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4C6FFFC-50EB-44F6-A2D2-EF11E50FADCA}"/>
              </a:ext>
            </a:extLst>
          </p:cNvPr>
          <p:cNvSpPr/>
          <p:nvPr userDrawn="1"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jpg" /><Relationship Id="rId4" Type="http://schemas.openxmlformats.org/officeDocument/2006/relationships/image" Target="../media/image9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7" Type="http://schemas.openxmlformats.org/officeDocument/2006/relationships/image" Target="../media/image16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1.jpeg" /><Relationship Id="rId4" Type="http://schemas.openxmlformats.org/officeDocument/2006/relationships/image" Target="../media/image14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png" /><Relationship Id="rId5" Type="http://schemas.openxmlformats.org/officeDocument/2006/relationships/image" Target="../media/image1.jpeg" /><Relationship Id="rId4" Type="http://schemas.openxmlformats.org/officeDocument/2006/relationships/image" Target="../media/image19.png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xxxofest@gmail.com" TargetMode="External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ECA50-C924-4468-877B-85ACBA4EAB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8627D1-DFB3-4F19-B4FD-EA910CC64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3E688B-5B20-4E01-9B6E-C9AF0AF30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4" r="1152" b="21287"/>
          <a:stretch/>
        </p:blipFill>
        <p:spPr>
          <a:xfrm>
            <a:off x="0" y="0"/>
            <a:ext cx="12192000" cy="594994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C48CB2B-A606-4549-BD04-6A9B1193B9D0}"/>
              </a:ext>
            </a:extLst>
          </p:cNvPr>
          <p:cNvSpPr/>
          <p:nvPr/>
        </p:nvSpPr>
        <p:spPr>
          <a:xfrm>
            <a:off x="1191802" y="431515"/>
            <a:ext cx="10089223" cy="1168685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</a:t>
            </a:r>
          </a:p>
          <a:p>
            <a:pPr algn="ctr"/>
            <a:r>
              <a:rPr lang="es-ES" sz="3600" b="1" dirty="0"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r>
              <a:rPr lang="es-ES" sz="3600" dirty="0"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0AB06B-210A-42D7-AD5A-3D73EC97CC3F}"/>
              </a:ext>
            </a:extLst>
          </p:cNvPr>
          <p:cNvSpPr/>
          <p:nvPr/>
        </p:nvSpPr>
        <p:spPr>
          <a:xfrm>
            <a:off x="6236413" y="4167823"/>
            <a:ext cx="5661062" cy="1339984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580"/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Un proyecto ideado y diseñado por KO Comunicación en colaboración con XXXO Arquitectura, urbanismo y creación artística y social y Grupo Cristaliza.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237EC9-EB2E-4980-A891-B7C3B8A1A2C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0"/>
          <a:stretch/>
        </p:blipFill>
        <p:spPr>
          <a:xfrm>
            <a:off x="8186260" y="5955162"/>
            <a:ext cx="1619893" cy="8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32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2F3C83-139D-44B7-BD30-140668C1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38" y="486048"/>
            <a:ext cx="5534483" cy="1344975"/>
          </a:xfrm>
        </p:spPr>
        <p:txBody>
          <a:bodyPr>
            <a:normAutofit/>
          </a:bodyPr>
          <a:lstStyle/>
          <a:p>
            <a:r>
              <a:rPr lang="es-ES" b="1" dirty="0"/>
              <a:t>Los espacios de la ciudadanía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72C0A6-6EF2-4A2A-8490-1AB90FBF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r>
              <a:rPr lang="es-ES" sz="20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La asociación cultural </a:t>
            </a:r>
            <a:r>
              <a:rPr lang="es-ES" sz="20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XXXO actúa  </a:t>
            </a:r>
            <a:r>
              <a:rPr lang="es-ES" sz="20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coordinando los distintos espacios participantes en reSma interviniendo como </a:t>
            </a:r>
            <a:r>
              <a:rPr lang="es-ES" sz="20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representante y enlace administrativo</a:t>
            </a:r>
            <a:r>
              <a:rPr lang="es-ES" sz="20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y ejecutivo</a:t>
            </a:r>
            <a:r>
              <a:rPr lang="es-ES" sz="20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 entre la Dirección reSma y el propio Espacio y los Ayuntamientos, así como las actividades que sus responsables sumen, en cada caso, a la Red Sostenible de Acciones </a:t>
            </a:r>
            <a:r>
              <a:rPr lang="es-ES" sz="20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con Músicos, músicas </a:t>
            </a:r>
            <a:r>
              <a:rPr lang="es-ES" sz="20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y Artistas (reSma).</a:t>
            </a:r>
            <a:endParaRPr lang="es-E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n de perfil de usuario Álvaro Yélamos">
            <a:extLst>
              <a:ext uri="{FF2B5EF4-FFF2-40B4-BE49-F238E27FC236}">
                <a16:creationId xmlns:a16="http://schemas.microsoft.com/office/drawing/2014/main" id="{39330BA8-2034-4B0A-B8C4-801522B04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642" y="934458"/>
            <a:ext cx="4736963" cy="48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21EAC431-C104-4EAB-8008-5E2423BF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6791392-8DE8-4CF7-AECA-974774115875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47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2F3C83-139D-44B7-BD30-140668C1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38" y="486048"/>
            <a:ext cx="8640978" cy="1344975"/>
          </a:xfrm>
        </p:spPr>
        <p:txBody>
          <a:bodyPr>
            <a:normAutofit/>
          </a:bodyPr>
          <a:lstStyle/>
          <a:p>
            <a:r>
              <a:rPr lang="es-ES" b="1"/>
              <a:t>Los espacios de la ciudadanía. 		</a:t>
            </a:r>
            <a:r>
              <a:rPr lang="es-ES" b="1">
                <a:solidFill>
                  <a:schemeClr val="bg1"/>
                </a:solidFill>
              </a:rPr>
              <a:t>Ejemplos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72C0A6-6EF2-4A2A-8490-1AB90FBF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95" y="1592494"/>
            <a:ext cx="5157216" cy="4561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ESPACIO:  Zapadores/ Ciudad Del Arte Museo Siglo XXI</a:t>
            </a:r>
          </a:p>
          <a:p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Madrid / Madrid</a:t>
            </a:r>
          </a:p>
          <a:p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Metro y Cercanías: Estación de Fuencarral</a:t>
            </a:r>
          </a:p>
          <a:p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AFORO: &gt;200 personas Covid19</a:t>
            </a:r>
          </a:p>
          <a:p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PROMEDIO ANUAL DE LAS ACTIVIDADES LÚDICAS Y CULTURALES. BREVE DESCRIPCIÓN: </a:t>
            </a:r>
          </a:p>
          <a:p>
            <a:pPr marL="0" indent="0">
              <a:buNone/>
            </a:pP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Zapadores son soldados que en tiempos de guerra construyen puentes, túneles y estructuras para que la vanguardia avance ."</a:t>
            </a:r>
          </a:p>
          <a:p>
            <a:pPr marL="0" indent="0">
              <a:buNone/>
            </a:pP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Una ciudadela del arte y de todos sus protagonistas: artistas, galeristas, asociaciones, curadores y museos. “ </a:t>
            </a:r>
          </a:p>
          <a:p>
            <a:pPr marL="0" indent="0">
              <a:buNone/>
            </a:pP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Punta de lanza de los espacios expositivos y de creación artística autogestionada, hito de la transformación de la industria del arte y generador de autoestima, al norte de Madrid. Zapadores es continuación del centro de artes de vanguardia y residencia artística internacional La </a:t>
            </a:r>
            <a:r>
              <a:rPr lang="es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NeoMudejar</a:t>
            </a: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inaugurada en 2013. Con una media de 25 experiencias expositivas al año, Zapadores desarrolla un amplio abanico de expresiones de arte </a:t>
            </a:r>
            <a:r>
              <a:rPr lang="es-ES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provienen de </a:t>
            </a: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 el globo, destacando en 2019:</a:t>
            </a:r>
          </a:p>
          <a:p>
            <a:r>
              <a:rPr lang="es-ES" sz="10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Muestra internacional de Videoarte y </a:t>
            </a:r>
            <a:r>
              <a:rPr lang="es-ES" sz="105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Videoperformance</a:t>
            </a:r>
            <a:r>
              <a:rPr lang="es-ES" sz="10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lenguaje audiovisual en experimentación.</a:t>
            </a:r>
          </a:p>
          <a:p>
            <a:r>
              <a:rPr lang="es-ES" sz="1050" b="1" dirty="0">
                <a:latin typeface="Calibri" panose="020F0502020204030204" pitchFamily="34" charset="0"/>
                <a:cs typeface="Times New Roman" panose="02020603050405020304" pitchFamily="18" charset="0"/>
              </a:rPr>
              <a:t>Calma</a:t>
            </a: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imagen y sonido se combinan para generar una experiencia singular, un momento de CALMA para prestar atención a la música.</a:t>
            </a:r>
          </a:p>
          <a:p>
            <a:r>
              <a:rPr lang="es-ES" sz="1050" b="1" dirty="0">
                <a:latin typeface="Calibri" panose="020F0502020204030204" pitchFamily="34" charset="0"/>
                <a:cs typeface="Times New Roman" panose="02020603050405020304" pitchFamily="18" charset="0"/>
              </a:rPr>
              <a:t>Perneo</a:t>
            </a: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Encuentro Internacional de Performance art</a:t>
            </a:r>
          </a:p>
          <a:p>
            <a:endParaRPr lang="es-E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n de perfil de usuario Álvaro Yélamos">
            <a:extLst>
              <a:ext uri="{FF2B5EF4-FFF2-40B4-BE49-F238E27FC236}">
                <a16:creationId xmlns:a16="http://schemas.microsoft.com/office/drawing/2014/main" id="{39330BA8-2034-4B0A-B8C4-801522B04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4709" y="106086"/>
            <a:ext cx="1369821" cy="13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21EAC431-C104-4EAB-8008-5E2423BF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6791392-8DE8-4CF7-AECA-974774115875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" name="image7.jpg">
            <a:extLst>
              <a:ext uri="{FF2B5EF4-FFF2-40B4-BE49-F238E27FC236}">
                <a16:creationId xmlns:a16="http://schemas.microsoft.com/office/drawing/2014/main" id="{F9D12878-1632-4856-9C30-306871DF63D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69780" y="3873357"/>
            <a:ext cx="2522220" cy="217551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10.jpg">
            <a:extLst>
              <a:ext uri="{FF2B5EF4-FFF2-40B4-BE49-F238E27FC236}">
                <a16:creationId xmlns:a16="http://schemas.microsoft.com/office/drawing/2014/main" id="{E63B6CE1-B469-49A2-B170-C0B286A146C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636638" y="1686983"/>
            <a:ext cx="3601720" cy="226441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9.jpg">
            <a:extLst>
              <a:ext uri="{FF2B5EF4-FFF2-40B4-BE49-F238E27FC236}">
                <a16:creationId xmlns:a16="http://schemas.microsoft.com/office/drawing/2014/main" id="{92A3FE96-5164-4743-BB86-E7BE533448D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095999" y="4043507"/>
            <a:ext cx="3743739" cy="1890154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FBDB23D-4F8C-42A6-9F35-BB53D9609ABA}"/>
              </a:ext>
            </a:extLst>
          </p:cNvPr>
          <p:cNvSpPr txBox="1"/>
          <p:nvPr/>
        </p:nvSpPr>
        <p:spPr>
          <a:xfrm>
            <a:off x="6453727" y="6002620"/>
            <a:ext cx="6097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1" dirty="0">
                <a:solidFill>
                  <a:schemeClr val="bg1"/>
                </a:solidFill>
              </a:rPr>
              <a:t>Previsión de reapertura septiembre 2020, cerrado por Covid19</a:t>
            </a:r>
          </a:p>
        </p:txBody>
      </p:sp>
      <p:pic>
        <p:nvPicPr>
          <p:cNvPr id="24" name="image3.png">
            <a:extLst>
              <a:ext uri="{FF2B5EF4-FFF2-40B4-BE49-F238E27FC236}">
                <a16:creationId xmlns:a16="http://schemas.microsoft.com/office/drawing/2014/main" id="{1B0228C8-1898-4227-9506-009D77A739D2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699997" y="1457047"/>
            <a:ext cx="2171794" cy="155539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5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2F3C83-139D-44B7-BD30-140668C1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38" y="486048"/>
            <a:ext cx="8640978" cy="1344975"/>
          </a:xfrm>
        </p:spPr>
        <p:txBody>
          <a:bodyPr>
            <a:normAutofit/>
          </a:bodyPr>
          <a:lstStyle/>
          <a:p>
            <a:r>
              <a:rPr lang="es-ES" b="1"/>
              <a:t>Los espacios de la ciudadanía. 		</a:t>
            </a:r>
            <a:r>
              <a:rPr lang="es-ES" b="1">
                <a:solidFill>
                  <a:schemeClr val="bg1"/>
                </a:solidFill>
              </a:rPr>
              <a:t>Ejemplos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72C0A6-6EF2-4A2A-8490-1AB90FBF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95" y="1592494"/>
            <a:ext cx="5157216" cy="456172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NOMBRE ESPACIO:  Espacio vecinal autogestionado Can Batlló </a:t>
            </a:r>
          </a:p>
          <a:p>
            <a:pPr>
              <a:lnSpc>
                <a:spcPct val="110000"/>
              </a:lnSpc>
            </a:pPr>
            <a:r>
              <a:rPr lang="es-ES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Barcelona / Cataluña </a:t>
            </a:r>
          </a:p>
          <a:p>
            <a:pPr>
              <a:lnSpc>
                <a:spcPct val="110000"/>
              </a:lnSpc>
            </a:pPr>
            <a:r>
              <a:rPr lang="es-ES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Metro: </a:t>
            </a:r>
            <a:r>
              <a:rPr lang="es-ES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Mercat</a:t>
            </a:r>
            <a:r>
              <a:rPr lang="es-ES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Nou L1 </a:t>
            </a:r>
          </a:p>
          <a:p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AFORO: &gt;200 personas Covid19</a:t>
            </a:r>
          </a:p>
          <a:p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PROMEDIO ANUAL DE LAS ACTIVIDADES LÚDICAS Y CULTURALES. BREVE DESCRIPCIÓN: </a:t>
            </a:r>
          </a:p>
          <a:p>
            <a:pPr marL="0" indent="0">
              <a:buNone/>
            </a:pP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Espacio de reflexión y reivindicación entorno al barrio, repensando colectivamente como debe ser la transformación de Can Batlló. Analizando y poniendo en crisis la propuesta de transformación definida según un modelo de ciudad caduco, en el que la tabula rasa era la herramienta principal para modificar grandes áreas urbanas."</a:t>
            </a:r>
          </a:p>
          <a:p>
            <a:pPr marL="0" indent="0">
              <a:buNone/>
            </a:pP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Plataforma vecinal con inicios en el 2009 y que en 2011 toma posesión del edificio como cesión del Ayuntamiento de Barcelona </a:t>
            </a:r>
          </a:p>
          <a:p>
            <a:pPr marL="0" indent="0">
              <a:buNone/>
            </a:pP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actividad se desarrolla en torno a 5 pilares: Cultura, educación, vivienda, actividad económica local, espacios comunes y apoyo mutuo</a:t>
            </a:r>
          </a:p>
          <a:p>
            <a:pPr marL="0" indent="0">
              <a:buNone/>
            </a:pP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Aproximadamente 200/25O actividades anuales: talleres de cocina, masajes, cabaret del circo, presentaciones de libros ( el último “Por hacer de tu muerte compañía” ), escape </a:t>
            </a:r>
            <a:r>
              <a:rPr lang="es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temática del edificio, documentales, club de lectura, teatro, etc. …</a:t>
            </a:r>
          </a:p>
          <a:p>
            <a:endParaRPr lang="es-E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1EAC431-C104-4EAB-8008-5E2423BF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6791392-8DE8-4CF7-AECA-974774115875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image10.jpg">
            <a:extLst>
              <a:ext uri="{FF2B5EF4-FFF2-40B4-BE49-F238E27FC236}">
                <a16:creationId xmlns:a16="http://schemas.microsoft.com/office/drawing/2014/main" id="{E63B6CE1-B469-49A2-B170-C0B286A146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2918" y="1591350"/>
            <a:ext cx="3578114" cy="226441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FBDB23D-4F8C-42A6-9F35-BB53D9609ABA}"/>
              </a:ext>
            </a:extLst>
          </p:cNvPr>
          <p:cNvSpPr txBox="1"/>
          <p:nvPr/>
        </p:nvSpPr>
        <p:spPr>
          <a:xfrm>
            <a:off x="6539684" y="6371952"/>
            <a:ext cx="6097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1" dirty="0">
                <a:solidFill>
                  <a:schemeClr val="bg1"/>
                </a:solidFill>
              </a:rPr>
              <a:t>Programación activa, aunque en verano se reduce la actividad</a:t>
            </a:r>
          </a:p>
        </p:txBody>
      </p:sp>
      <p:pic>
        <p:nvPicPr>
          <p:cNvPr id="9" name="image9.jpg">
            <a:extLst>
              <a:ext uri="{FF2B5EF4-FFF2-40B4-BE49-F238E27FC236}">
                <a16:creationId xmlns:a16="http://schemas.microsoft.com/office/drawing/2014/main" id="{92A3FE96-5164-4743-BB86-E7BE533448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4008" y="3872846"/>
            <a:ext cx="1956632" cy="2560659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13.jpg">
            <a:extLst>
              <a:ext uri="{FF2B5EF4-FFF2-40B4-BE49-F238E27FC236}">
                <a16:creationId xmlns:a16="http://schemas.microsoft.com/office/drawing/2014/main" id="{18819F03-CC86-4994-9D04-AC5AD1166C8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212168" y="3619424"/>
            <a:ext cx="1936750" cy="226441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Imagen de perfil de usuario Álvaro Yélamos">
            <a:extLst>
              <a:ext uri="{FF2B5EF4-FFF2-40B4-BE49-F238E27FC236}">
                <a16:creationId xmlns:a16="http://schemas.microsoft.com/office/drawing/2014/main" id="{4C9F7A8B-4056-4B3B-BCE4-AA635649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4709" y="106086"/>
            <a:ext cx="1369821" cy="13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7.jpg">
            <a:extLst>
              <a:ext uri="{FF2B5EF4-FFF2-40B4-BE49-F238E27FC236}">
                <a16:creationId xmlns:a16="http://schemas.microsoft.com/office/drawing/2014/main" id="{F9D12878-1632-4856-9C30-306871DF63D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9780" y="3182757"/>
            <a:ext cx="2522220" cy="184962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F568D53E-E231-498A-880E-B0224B03B04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432" y="1278659"/>
            <a:ext cx="2583223" cy="190731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592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2F3C83-139D-44B7-BD30-140668C1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38" y="486048"/>
            <a:ext cx="8640978" cy="1344975"/>
          </a:xfrm>
        </p:spPr>
        <p:txBody>
          <a:bodyPr>
            <a:normAutofit/>
          </a:bodyPr>
          <a:lstStyle/>
          <a:p>
            <a:r>
              <a:rPr lang="es-ES" b="1"/>
              <a:t>Los espacios de la ciudadanía. 		</a:t>
            </a:r>
            <a:r>
              <a:rPr lang="es-ES" b="1">
                <a:solidFill>
                  <a:schemeClr val="bg1"/>
                </a:solidFill>
              </a:rPr>
              <a:t>Ejemplos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72C0A6-6EF2-4A2A-8490-1AB90FBF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95" y="1592494"/>
            <a:ext cx="5157216" cy="456172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NOMBRE ESPACIO:  Centro Cultural Internacional Oscar Niemeyer</a:t>
            </a:r>
          </a:p>
          <a:p>
            <a:pPr>
              <a:lnSpc>
                <a:spcPct val="110000"/>
              </a:lnSpc>
            </a:pPr>
            <a:r>
              <a:rPr lang="es-ES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Avilés / Asturias</a:t>
            </a:r>
          </a:p>
          <a:p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AFORO: &gt;200 personas Covid19</a:t>
            </a:r>
          </a:p>
          <a:p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PROMEDIO ANUAL DE LAS ACTIVIDADES LÚDICAS Y CULTURALES. BREVE DESCRIPCIÓN: </a:t>
            </a:r>
          </a:p>
          <a:p>
            <a:pPr marL="0" indent="0">
              <a:buNone/>
            </a:pP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Una puerta abierta a todas las artes y manifestaciones culturales "</a:t>
            </a:r>
          </a:p>
          <a:p>
            <a:pPr marL="0" indent="0">
              <a:buNone/>
            </a:pP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Oscar Niemeyer planteó este espacio de 22.000 metros cuadrados con vocación de apertura social. Se trata de un lugar de conexión con el entorno, abierto al público y destinado a actividades de carácter lúdico y cultural.</a:t>
            </a:r>
          </a:p>
          <a:p>
            <a:pPr marL="0" indent="0">
              <a:buNone/>
            </a:pP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gran plaza abierta a todos los hombres y mujeres del mundo, como un gran palco de teatro sobre la ría y la ciudad vieja, según sus propias palabras. "</a:t>
            </a:r>
          </a:p>
          <a:p>
            <a:endParaRPr lang="es-E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1EAC431-C104-4EAB-8008-5E2423BF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6791392-8DE8-4CF7-AECA-974774115875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image10.jpg">
            <a:extLst>
              <a:ext uri="{FF2B5EF4-FFF2-40B4-BE49-F238E27FC236}">
                <a16:creationId xmlns:a16="http://schemas.microsoft.com/office/drawing/2014/main" id="{E63B6CE1-B469-49A2-B170-C0B286A146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232" y="1426338"/>
            <a:ext cx="3408482" cy="226441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FBDB23D-4F8C-42A6-9F35-BB53D9609ABA}"/>
              </a:ext>
            </a:extLst>
          </p:cNvPr>
          <p:cNvSpPr txBox="1"/>
          <p:nvPr/>
        </p:nvSpPr>
        <p:spPr>
          <a:xfrm>
            <a:off x="6539684" y="6371952"/>
            <a:ext cx="6097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1" dirty="0">
                <a:solidFill>
                  <a:schemeClr val="bg1"/>
                </a:solidFill>
              </a:rPr>
              <a:t>Programación activa</a:t>
            </a:r>
          </a:p>
        </p:txBody>
      </p:sp>
      <p:pic>
        <p:nvPicPr>
          <p:cNvPr id="9" name="image9.jpg">
            <a:extLst>
              <a:ext uri="{FF2B5EF4-FFF2-40B4-BE49-F238E27FC236}">
                <a16:creationId xmlns:a16="http://schemas.microsoft.com/office/drawing/2014/main" id="{92A3FE96-5164-4743-BB86-E7BE533448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566" y="3842397"/>
            <a:ext cx="3277410" cy="2151711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3.png">
            <a:extLst>
              <a:ext uri="{FF2B5EF4-FFF2-40B4-BE49-F238E27FC236}">
                <a16:creationId xmlns:a16="http://schemas.microsoft.com/office/drawing/2014/main" id="{23105DCA-ED91-408E-99B2-2E9869B8E6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452" y="1383444"/>
            <a:ext cx="2129609" cy="1783809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Imagen de perfil de usuario Álvaro Yélamos">
            <a:extLst>
              <a:ext uri="{FF2B5EF4-FFF2-40B4-BE49-F238E27FC236}">
                <a16:creationId xmlns:a16="http://schemas.microsoft.com/office/drawing/2014/main" id="{4C9F7A8B-4056-4B3B-BCE4-AA635649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4709" y="106086"/>
            <a:ext cx="1369821" cy="13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7.jpg">
            <a:extLst>
              <a:ext uri="{FF2B5EF4-FFF2-40B4-BE49-F238E27FC236}">
                <a16:creationId xmlns:a16="http://schemas.microsoft.com/office/drawing/2014/main" id="{F9D12878-1632-4856-9C30-306871DF63D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9431" y="3733642"/>
            <a:ext cx="2302565" cy="143139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191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6379D3-C602-4421-B664-B3F1B1571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965"/>
                    </a14:imgEffect>
                    <a14:imgEffect>
                      <a14:saturation sat="52000"/>
                    </a14:imgEffect>
                  </a14:imgLayer>
                </a14:imgProps>
              </a:ext>
            </a:extLst>
          </a:blip>
          <a:srcRect t="17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AACECB-CA4A-45FB-9DD8-B87F3249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54" y="286019"/>
            <a:ext cx="3461809" cy="679328"/>
          </a:xfrm>
        </p:spPr>
        <p:txBody>
          <a:bodyPr anchor="b">
            <a:normAutofit/>
          </a:bodyPr>
          <a:lstStyle/>
          <a:p>
            <a:r>
              <a:rPr lang="es-ES" sz="2900" dirty="0"/>
              <a:t>Calendario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1C3D6-C3A6-4CE6-AF0F-1CBADA1AB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325366"/>
            <a:ext cx="10506456" cy="4846834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Primera Oleada (Piloto). 2020-2021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Convocatoria y Selección. Noviembre 2020 – Enero 2021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Ejecución. Febrero 2021 – Junio 2021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Grupos, Músicos y Artistas. 25-30 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Acciones y Conciertos. 160-180 (5-6 conciertos </a:t>
            </a:r>
            <a:r>
              <a:rPr lang="es-ES" sz="2400" dirty="0" err="1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apróx</a:t>
            </a:r>
            <a:r>
              <a:rPr lang="es-ES" sz="24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. por artista)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Espacios. 20-25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Ciudades. 15-20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Comunidades y Ciudades Autónomas: todas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1F10F6D-B7EA-4B75-A82D-0770ED798959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4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A13F6-CBE2-4E46-AF29-CE9CFB1A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10" y="365126"/>
            <a:ext cx="7048073" cy="673100"/>
          </a:xfrm>
        </p:spPr>
        <p:txBody>
          <a:bodyPr/>
          <a:lstStyle/>
          <a:p>
            <a:r>
              <a:rPr lang="es-ES" sz="2900" dirty="0"/>
              <a:t>Convocatoria y Selección - Programa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AAE81C7-223E-4BCD-A510-ABF396C36427}"/>
              </a:ext>
            </a:extLst>
          </p:cNvPr>
          <p:cNvSpPr/>
          <p:nvPr/>
        </p:nvSpPr>
        <p:spPr>
          <a:xfrm>
            <a:off x="838200" y="1438382"/>
            <a:ext cx="10736494" cy="2989780"/>
          </a:xfrm>
          <a:prstGeom prst="round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La Convocatoria y Selección tendrán lugar entre noviembre 2020 y enero 2021 según se determina en el </a:t>
            </a:r>
            <a:r>
              <a:rPr lang="es-ES" sz="18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Documento adjunto ‘Bases’ </a:t>
            </a:r>
            <a:r>
              <a:rPr lang="es-ES" sz="1800" i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(pendiente)</a:t>
            </a: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s-ES" dirty="0">
              <a:latin typeface="Avenir Roman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Las mismas determinarán las características sociales, económicas y artísticas de los Conciertos del Programa que podrán sumarse y complementarse con las actividades de carácter lúdico, cultural, social y artístico que los espacios realizan habitualmente constituyendo, de ese modo, lo que reSma denomina ‘Acciones’ y que por mérito propio sube a la propia denominación del proyecto reSma.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La programación sumará representantes de todos los géneros debiendo ser, además, </a:t>
            </a:r>
            <a:r>
              <a:rPr lang="es-ES" sz="18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diversa e inclusiva</a:t>
            </a: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77A7786-0578-4A5F-9B4D-C9E9D4795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35BA31D-25BA-4A93-B3D8-FA2EB7585A3E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34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0439-1809-4478-A946-C8186F6E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736" y="365126"/>
            <a:ext cx="9977063" cy="673100"/>
          </a:xfrm>
        </p:spPr>
        <p:txBody>
          <a:bodyPr/>
          <a:lstStyle/>
          <a:p>
            <a:r>
              <a:rPr lang="es-ES" sz="2900" dirty="0"/>
              <a:t>Presupuesto - Financiación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913C41-7919-4C25-8A32-EEC4E60C2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b="1" i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PRIMERA OLEADA (EDICIÓN PILOTO). 2020 – 2021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+mj-lt"/>
              <a:buAutoNum type="romanUcPeriod"/>
            </a:pPr>
            <a:r>
              <a:rPr lang="es-ES" sz="18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Plataforma de Conciertos Online 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Infraestructura Tecnológica. Diseño e instalación servicio en Cloud de un grupo de 3 servidores de alta capacidad. Diseño gráfico. Creación y Puesta a disposición</a:t>
            </a:r>
            <a:r>
              <a:rPr lang="es-ES" sz="18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s-ES" sz="1800">
              <a:latin typeface="Avenir Roman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s-ES" i="1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Pendiente presupuestación definitiva dependiendo alcance final</a:t>
            </a:r>
            <a:endParaRPr lang="es-ES" sz="1800" i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8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Mantenimiento mes.</a:t>
            </a:r>
            <a:r>
              <a:rPr lang="es-ES" sz="1800"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Servicio </a:t>
            </a:r>
            <a:r>
              <a:rPr lang="es-ES" sz="1800" dirty="0"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de streaming y plataforma de gestión de conciertos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s-ES" i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Pendiente presupuestación definitiva dependiendo alcance final</a:t>
            </a:r>
            <a:endParaRPr lang="es-ES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Mantenimiento mes.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ES" sz="1800" b="1" i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i="1" dirty="0">
                <a:latin typeface="Avenir Roman"/>
                <a:cs typeface="Calibri" panose="020F0502020204030204" pitchFamily="34" charset="0"/>
              </a:rPr>
              <a:t>Pendiente </a:t>
            </a:r>
            <a:r>
              <a:rPr lang="es-ES" i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presupuestación definitiva </a:t>
            </a:r>
            <a:r>
              <a:rPr lang="es-ES" i="1" dirty="0">
                <a:latin typeface="Avenir Roman"/>
                <a:cs typeface="Calibri" panose="020F0502020204030204" pitchFamily="34" charset="0"/>
              </a:rPr>
              <a:t>dependiendo alcance final</a:t>
            </a:r>
          </a:p>
          <a:p>
            <a:pPr marL="914400" lvl="2" indent="0" algn="just">
              <a:buNone/>
            </a:pPr>
            <a:endParaRPr lang="es-ES" i="1" dirty="0">
              <a:latin typeface="Avenir Roman"/>
              <a:cs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+mj-lt"/>
              <a:buAutoNum type="romanUcPeriod"/>
            </a:pPr>
            <a:r>
              <a:rPr lang="es-ES" sz="18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Programa de Conciertos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160-180 Conciertos, 5-6 por artista. 25-30 artistas. 20-25 Espacios en 15-20 ciudades</a:t>
            </a:r>
            <a:r>
              <a:rPr lang="es-ES" sz="18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s-ES" sz="1800">
              <a:latin typeface="Avenir Roman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s-ES" i="1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Pendiente presupuestación definitiva dependiendo alcance final</a:t>
            </a:r>
            <a:endParaRPr lang="es-ES" sz="1800" i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8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Mantenimiento mes.</a:t>
            </a:r>
            <a:endParaRPr lang="es-ES" sz="2400" b="1" dirty="0">
              <a:latin typeface="Avenir Roman"/>
              <a:cs typeface="Calibri" panose="020F0502020204030204" pitchFamily="34" charset="0"/>
            </a:endParaRPr>
          </a:p>
          <a:p>
            <a:pPr lvl="1" algn="just"/>
            <a:r>
              <a:rPr lang="es-ES" sz="11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ES" sz="14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Ver detalle en </a:t>
            </a:r>
            <a:r>
              <a:rPr lang="es-ES" sz="14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Documento Adjunto ‘Producción Técnica y Ejecutiva’</a:t>
            </a:r>
            <a:r>
              <a:rPr lang="es-ES" sz="14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E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ES" sz="1600" b="1" i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* Todas las cantidades son orientativas e indican, de manera aproximada, lo que en detalle aparece reflejado en el Documento ‘Producción Técnica y Ejecutiva’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4000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6EBD879-6F3D-49BF-86BB-C8DF7D120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559FF2E-CC52-4DCF-BF12-0A991AEC602F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57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96CFC2-BF05-41D3-BA77-DD8683956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65" r="9090" b="1809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FF564E-3309-43AE-8BBE-B6C4C679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87" y="527623"/>
            <a:ext cx="9507892" cy="631822"/>
          </a:xfrm>
        </p:spPr>
        <p:txBody>
          <a:bodyPr anchor="b">
            <a:normAutofit/>
          </a:bodyPr>
          <a:lstStyle/>
          <a:p>
            <a:r>
              <a:rPr lang="es-ES" sz="3200" dirty="0"/>
              <a:t>Participan, colaboran y financian </a:t>
            </a:r>
            <a:r>
              <a:rPr lang="es-ES" sz="3200" i="1" dirty="0"/>
              <a:t>(listado tentativo)</a:t>
            </a:r>
            <a:endParaRPr lang="es-E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6B3980-AF0A-4D78-9AAC-18A892806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87" y="1453994"/>
            <a:ext cx="8456222" cy="4886481"/>
          </a:xfrm>
        </p:spPr>
        <p:txBody>
          <a:bodyPr anchor="t">
            <a:normAutofit fontScale="850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Sociedad General de Autores y Editores (SGAE)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Consejos Territoriales SGAE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Fundación SGAE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Artistas Intérpretes o Ejecutantes Sociedad de Gestión de España (AIE)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Coordinadora Sindical de Trabajadores/as Músicos (CST-Músicos)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Unión de Asociaciones de Trabajadores Autónomos y Emprendedores (UATAE)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Plataforma de Asociaciones de Técnicos del Espectáculo (PEATE) 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Red de Espacios de Madrid Autogestionados (REMA)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Concejalías de Cultura Ayuntamientos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Secretaría de Estado de Cultura del Ministerio de Cultura y Deporte 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 err="1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CreaSGR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Europa Creativa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Ministerio de Industria, Comercio y Turismo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Ministerio de Trabajo y Economía Social 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Ministerio de Igualdad	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Agenda 2030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861AC07-7A39-4298-9008-DD46AF014A5B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89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2F5B16-D8E6-4D45-AA9F-BF9291330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93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711F691-02D7-4A2D-B13F-4A0EE3DFA8E7}"/>
              </a:ext>
            </a:extLst>
          </p:cNvPr>
          <p:cNvSpPr/>
          <p:nvPr/>
        </p:nvSpPr>
        <p:spPr>
          <a:xfrm>
            <a:off x="7150813" y="3071973"/>
            <a:ext cx="4212405" cy="3524036"/>
          </a:xfrm>
          <a:prstGeom prst="rect">
            <a:avLst/>
          </a:prstGeom>
          <a:solidFill>
            <a:schemeClr val="bg2">
              <a:lumMod val="25000"/>
              <a:alpha val="69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Juanjo Castillo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Dirección Ejecutiva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KO Comunicación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u="sng" dirty="0">
                <a:solidFill>
                  <a:schemeClr val="bg1"/>
                </a:solidFill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jjadcm@gmail.com</a:t>
            </a:r>
            <a:endParaRPr lang="es-ES" sz="1800" u="sng" dirty="0">
              <a:solidFill>
                <a:schemeClr val="bg1"/>
              </a:solidFill>
              <a:effectLst/>
              <a:latin typeface="Avenir Ro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u="sng" dirty="0">
              <a:solidFill>
                <a:schemeClr val="bg1"/>
              </a:solidFill>
              <a:latin typeface="Avenir Ro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Álvaro </a:t>
            </a:r>
            <a:r>
              <a:rPr lang="es-ES" sz="1800" dirty="0" err="1"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Yélamos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Coordinador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XXXO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u="sng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xxxofest@gmail.com</a:t>
            </a:r>
            <a:endParaRPr lang="es-E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867A59-D1B2-45AE-BF5D-A7EC6BEF1970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84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D0F941-E87D-457F-BB2D-FA935A2E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s-ES" sz="3800" dirty="0">
                <a:solidFill>
                  <a:schemeClr val="bg1"/>
                </a:solidFill>
              </a:rPr>
              <a:t>Índice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0AEE4-6539-4ACB-843A-054F4E63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342900" lvl="0" indent="-342900">
              <a:buSzPts val="1600"/>
              <a:buFont typeface="+mj-lt"/>
              <a:buAutoNum type="arabicPeriod"/>
            </a:pPr>
            <a:r>
              <a:rPr lang="es-ES" sz="2000" b="1" u="none" strike="noStrike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Presentación</a:t>
            </a:r>
            <a:endParaRPr lang="es-ES" sz="20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600"/>
              <a:buFont typeface="+mj-lt"/>
              <a:buAutoNum type="arabicPeriod"/>
            </a:pPr>
            <a:r>
              <a:rPr lang="es-ES" sz="2000" b="1" u="none" strike="noStrike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Los cinco ejes de un Programa – Circuito sostenible </a:t>
            </a:r>
            <a:endParaRPr lang="es-ES" sz="20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600"/>
              <a:buFont typeface="+mj-lt"/>
              <a:buAutoNum type="arabicPeriod"/>
            </a:pPr>
            <a:r>
              <a:rPr lang="es-ES" sz="2000" b="1" u="none" strike="noStrike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Los espacios de la ciudadanía</a:t>
            </a:r>
            <a:endParaRPr lang="es-ES" sz="20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600"/>
              <a:buFont typeface="+mj-lt"/>
              <a:buAutoNum type="arabicPeriod"/>
            </a:pPr>
            <a:r>
              <a:rPr lang="es-ES" sz="2000" b="1" u="none" strike="noStrike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Calendario</a:t>
            </a:r>
            <a:endParaRPr lang="es-ES" sz="20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600"/>
              <a:buFont typeface="+mj-lt"/>
              <a:buAutoNum type="arabicPeriod"/>
            </a:pPr>
            <a:r>
              <a:rPr lang="es-ES" sz="2000" b="1" u="none" strike="noStrike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Convocatoria y Selección -&gt; Programa</a:t>
            </a:r>
            <a:endParaRPr lang="es-ES" sz="20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600"/>
              <a:buFont typeface="+mj-lt"/>
              <a:buAutoNum type="arabicPeriod"/>
            </a:pPr>
            <a:r>
              <a:rPr lang="es-ES" sz="2000" b="1" u="none" strike="noStrike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Presupuesto y Financiación</a:t>
            </a:r>
            <a:endParaRPr lang="es-ES" sz="20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600"/>
              <a:buFont typeface="+mj-lt"/>
              <a:buAutoNum type="arabicPeriod"/>
            </a:pPr>
            <a:r>
              <a:rPr lang="es-ES" sz="2000" b="1" u="none" strike="noStrike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Participan, Colaboran y Financian. Listado tentativo</a:t>
            </a:r>
            <a:endParaRPr lang="es-ES" sz="20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F75191E7-1F83-4514-8553-AD65143FC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66" b="4149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32AF6F-49FD-4E88-9534-407DF4A99095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10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854DD-79E4-4263-A713-A6659C0C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735" y="335369"/>
            <a:ext cx="2594225" cy="673100"/>
          </a:xfrm>
        </p:spPr>
        <p:txBody>
          <a:bodyPr/>
          <a:lstStyle/>
          <a:p>
            <a:r>
              <a:rPr lang="es-ES" b="1" dirty="0"/>
              <a:t>Presentación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90B3D8AE-5223-45D5-ABB6-0FA07208854F}"/>
              </a:ext>
            </a:extLst>
          </p:cNvPr>
          <p:cNvSpPr/>
          <p:nvPr/>
        </p:nvSpPr>
        <p:spPr>
          <a:xfrm>
            <a:off x="3622540" y="5091013"/>
            <a:ext cx="5257799" cy="1298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reSma</a:t>
            </a:r>
          </a:p>
          <a:p>
            <a:pPr algn="ctr"/>
            <a:r>
              <a:rPr lang="es-ES" dirty="0"/>
              <a:t>Red Sostenible de Acciones con Músicos y Artistas</a:t>
            </a:r>
            <a:endParaRPr lang="es-ES" sz="1600" dirty="0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0550486-9E14-40CD-8F4A-7D3FAFCF4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7BF06B-0C6C-4B25-94A7-419C9C6E98BD}"/>
              </a:ext>
            </a:extLst>
          </p:cNvPr>
          <p:cNvSpPr/>
          <p:nvPr/>
        </p:nvSpPr>
        <p:spPr>
          <a:xfrm>
            <a:off x="285749" y="6419554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bg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BEAE8A-94E8-4DC2-89E7-24A426300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249332"/>
              </p:ext>
            </p:extLst>
          </p:nvPr>
        </p:nvGraphicFramePr>
        <p:xfrm>
          <a:off x="1439354" y="352616"/>
          <a:ext cx="104366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103C4C0D-0102-49C8-A846-51B6D5D622DD}"/>
              </a:ext>
            </a:extLst>
          </p:cNvPr>
          <p:cNvSpPr/>
          <p:nvPr/>
        </p:nvSpPr>
        <p:spPr>
          <a:xfrm>
            <a:off x="1339734" y="2932044"/>
            <a:ext cx="2511679" cy="1565412"/>
          </a:xfrm>
          <a:prstGeom prst="ellipse">
            <a:avLst/>
          </a:prstGeom>
          <a:noFill/>
          <a:ln w="57150"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D7E9E93-05E7-4EC2-801E-7434B5FFCEE6}"/>
              </a:ext>
            </a:extLst>
          </p:cNvPr>
          <p:cNvSpPr/>
          <p:nvPr/>
        </p:nvSpPr>
        <p:spPr>
          <a:xfrm>
            <a:off x="6838123" y="1520688"/>
            <a:ext cx="2469874" cy="1411356"/>
          </a:xfrm>
          <a:prstGeom prst="ellipse">
            <a:avLst/>
          </a:prstGeom>
          <a:noFill/>
          <a:ln w="57150"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6AAE67-C4AB-4D02-BD40-E9FA0E21886E}"/>
              </a:ext>
            </a:extLst>
          </p:cNvPr>
          <p:cNvSpPr/>
          <p:nvPr/>
        </p:nvSpPr>
        <p:spPr>
          <a:xfrm>
            <a:off x="9617329" y="1520688"/>
            <a:ext cx="2469874" cy="1411356"/>
          </a:xfrm>
          <a:prstGeom prst="ellipse">
            <a:avLst/>
          </a:prstGeom>
          <a:noFill/>
          <a:ln w="57150"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128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573A70-8DCE-46B0-8DAA-77B6773B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FC311-102E-4781-8732-F5647627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Los </a:t>
            </a:r>
            <a:r>
              <a:rPr lang="en-US" sz="4800" b="1" dirty="0" err="1"/>
              <a:t>cinco</a:t>
            </a:r>
            <a:r>
              <a:rPr lang="en-US" sz="4800" b="1" dirty="0"/>
              <a:t> </a:t>
            </a:r>
            <a:r>
              <a:rPr lang="en-US" sz="4800" b="1" dirty="0" err="1"/>
              <a:t>ejes</a:t>
            </a:r>
            <a:r>
              <a:rPr lang="en-US" sz="4800" b="1" dirty="0"/>
              <a:t> de un </a:t>
            </a:r>
            <a:r>
              <a:rPr lang="en-US" sz="4800" b="1" dirty="0" err="1"/>
              <a:t>programa</a:t>
            </a:r>
            <a:r>
              <a:rPr lang="en-US" sz="4800" b="1" dirty="0"/>
              <a:t> </a:t>
            </a:r>
            <a:r>
              <a:rPr lang="en-US" sz="4800" b="1" dirty="0" err="1"/>
              <a:t>sostenible</a:t>
            </a:r>
            <a:endParaRPr lang="en-US" sz="4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57F8AB0-64A6-4A19-BF48-206FB075D657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573A70-8DCE-46B0-8DAA-77B6773B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FC311-102E-4781-8732-F5647627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954469"/>
            <a:ext cx="3210441" cy="1480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Los </a:t>
            </a:r>
            <a:r>
              <a:rPr lang="en-US" sz="3200" b="1" dirty="0" err="1"/>
              <a:t>cinco</a:t>
            </a:r>
            <a:r>
              <a:rPr lang="en-US" sz="3200" b="1" dirty="0"/>
              <a:t> </a:t>
            </a:r>
            <a:r>
              <a:rPr lang="en-US" sz="3200" b="1" dirty="0" err="1"/>
              <a:t>ejes</a:t>
            </a:r>
            <a:r>
              <a:rPr lang="en-US" sz="3200" b="1" dirty="0"/>
              <a:t> de un </a:t>
            </a:r>
            <a:r>
              <a:rPr lang="en-US" sz="3200" b="1" dirty="0" err="1"/>
              <a:t>programa</a:t>
            </a:r>
            <a:r>
              <a:rPr lang="en-US" sz="3200" b="1" dirty="0"/>
              <a:t> </a:t>
            </a:r>
            <a:r>
              <a:rPr lang="en-US" sz="3200" b="1" dirty="0" err="1"/>
              <a:t>sostenible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8426C5-102E-49B6-AE59-2854F34EE7DE}"/>
              </a:ext>
            </a:extLst>
          </p:cNvPr>
          <p:cNvSpPr txBox="1"/>
          <p:nvPr/>
        </p:nvSpPr>
        <p:spPr>
          <a:xfrm>
            <a:off x="474632" y="3488191"/>
            <a:ext cx="60977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romanUcPeriod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Establecimiento de la </a:t>
            </a:r>
            <a:r>
              <a:rPr lang="es-ES" sz="18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relación laboral</a:t>
            </a: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entre la promoción y  el personal que se dedica a la música y el arte mediante </a:t>
            </a: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la formalización del contrato laboral y el alta en la Seguridad Social según lo estipulado en el Estatuto del Trabajador, el Convenio Colectivo Estatal de Personal de Salas de Fiesta, Baile y Discotecas de España de 2012 y el Régimen General de Artistas.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2CCA234-937F-47C3-A434-368807DF8556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3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573A70-8DCE-46B0-8DAA-77B6773B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FC311-102E-4781-8732-F5647627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954469"/>
            <a:ext cx="3210441" cy="1480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Los </a:t>
            </a:r>
            <a:r>
              <a:rPr lang="en-US" sz="3200" b="1" dirty="0" err="1"/>
              <a:t>cinco</a:t>
            </a:r>
            <a:r>
              <a:rPr lang="en-US" sz="3200" b="1" dirty="0"/>
              <a:t> </a:t>
            </a:r>
            <a:r>
              <a:rPr lang="en-US" sz="3200" b="1" dirty="0" err="1"/>
              <a:t>ejes</a:t>
            </a:r>
            <a:r>
              <a:rPr lang="en-US" sz="3200" b="1" dirty="0"/>
              <a:t> de un </a:t>
            </a:r>
            <a:r>
              <a:rPr lang="en-US" sz="3200" b="1" dirty="0" err="1"/>
              <a:t>programa</a:t>
            </a:r>
            <a:r>
              <a:rPr lang="en-US" sz="3200" b="1" dirty="0"/>
              <a:t> </a:t>
            </a:r>
            <a:r>
              <a:rPr lang="en-US" sz="3200" b="1" dirty="0" err="1"/>
              <a:t>sostenible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8426C5-102E-49B6-AE59-2854F34EE7DE}"/>
              </a:ext>
            </a:extLst>
          </p:cNvPr>
          <p:cNvSpPr txBox="1"/>
          <p:nvPr/>
        </p:nvSpPr>
        <p:spPr>
          <a:xfrm>
            <a:off x="474632" y="3488191"/>
            <a:ext cx="60977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400050" algn="just">
              <a:buFont typeface="+mj-lt"/>
              <a:buAutoNum type="romanUcPeriod" startAt="2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Fijación de las retribuciones económicas a través de lo acordado en las Tablas Salariales del Convenio Colectivo Estatal de Personal de Salas de Fiesta, Baile y Discotecas de España y, si fuera necesario, los correspondientes Acuerdos Colectivos. </a:t>
            </a:r>
          </a:p>
          <a:p>
            <a:pPr marL="400050" indent="-400050" algn="just">
              <a:buFont typeface="+mj-lt"/>
              <a:buAutoNum type="romanUcPeriod" startAt="2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Cumplimiento del </a:t>
            </a:r>
            <a:r>
              <a:rPr lang="es-ES" sz="18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código de buenas prácticas</a:t>
            </a: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 acordado y de la </a:t>
            </a:r>
            <a:r>
              <a:rPr lang="es-ES" sz="18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campaña de</a:t>
            </a: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difusión de los valores de los derechos y obligaciones </a:t>
            </a: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de todos los actores concurrentes en </a:t>
            </a:r>
            <a:r>
              <a:rPr lang="es-ES" sz="18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un espectáculo : quienes trabajan la música y el arte, empresariado </a:t>
            </a: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y público</a:t>
            </a:r>
            <a:r>
              <a:rPr lang="es-ES" sz="1800" b="1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7327BB1-B4ED-4AA5-84C8-17171458005D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54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573A70-8DCE-46B0-8DAA-77B6773B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FC311-102E-4781-8732-F5647627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954469"/>
            <a:ext cx="3210441" cy="1480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Los </a:t>
            </a:r>
            <a:r>
              <a:rPr lang="en-US" sz="3200" b="1" dirty="0" err="1"/>
              <a:t>cinco</a:t>
            </a:r>
            <a:r>
              <a:rPr lang="en-US" sz="3200" b="1" dirty="0"/>
              <a:t> </a:t>
            </a:r>
            <a:r>
              <a:rPr lang="en-US" sz="3200" b="1" dirty="0" err="1"/>
              <a:t>ejes</a:t>
            </a:r>
            <a:r>
              <a:rPr lang="en-US" sz="3200" b="1" dirty="0"/>
              <a:t> de un </a:t>
            </a:r>
            <a:r>
              <a:rPr lang="en-US" sz="3200" b="1" dirty="0" err="1"/>
              <a:t>programa</a:t>
            </a:r>
            <a:r>
              <a:rPr lang="en-US" sz="3200" b="1" dirty="0"/>
              <a:t> </a:t>
            </a:r>
            <a:r>
              <a:rPr lang="en-US" sz="3200" b="1" dirty="0" err="1"/>
              <a:t>sostenible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8426C5-102E-49B6-AE59-2854F34EE7DE}"/>
              </a:ext>
            </a:extLst>
          </p:cNvPr>
          <p:cNvSpPr txBox="1"/>
          <p:nvPr/>
        </p:nvSpPr>
        <p:spPr>
          <a:xfrm>
            <a:off x="481029" y="2766437"/>
            <a:ext cx="6097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 algn="just">
              <a:buFont typeface="+mj-lt"/>
              <a:buAutoNum type="romanUcPeriod" startAt="4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Realización de un programa integral de actividades musicales y conciertos 360 que se ejecutarán combinando: el directo, el </a:t>
            </a:r>
            <a:r>
              <a:rPr lang="es-ES" sz="1800" dirty="0" err="1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live</a:t>
            </a: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 streaming, la realidad virtual, la realidad aumentada y la realidad mixta además de la suma de distintas apps que intervendrán en el ámbito de las redes sociales y en el de la oferta de servicios y venta de productos, tanto </a:t>
            </a:r>
            <a:r>
              <a:rPr lang="es-ES" sz="18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para quienes asisten, participantes, </a:t>
            </a: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como </a:t>
            </a:r>
            <a:r>
              <a:rPr lang="es-ES" sz="18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para los trabajadores y trabajadoras músicos </a:t>
            </a: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y artistas. 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DE5118D-9C1E-41B8-B8D7-EA8CC14F57B9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6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573A70-8DCE-46B0-8DAA-77B6773B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31771" y="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FC311-102E-4781-8732-F5647627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954469"/>
            <a:ext cx="3210441" cy="1480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Los </a:t>
            </a:r>
            <a:r>
              <a:rPr lang="en-US" sz="3200" b="1" dirty="0" err="1"/>
              <a:t>cinco</a:t>
            </a:r>
            <a:r>
              <a:rPr lang="en-US" sz="3200" b="1" dirty="0"/>
              <a:t> </a:t>
            </a:r>
            <a:r>
              <a:rPr lang="en-US" sz="3200" b="1" dirty="0" err="1"/>
              <a:t>ejes</a:t>
            </a:r>
            <a:r>
              <a:rPr lang="en-US" sz="3200" b="1" dirty="0"/>
              <a:t> de un </a:t>
            </a:r>
            <a:r>
              <a:rPr lang="en-US" sz="3200" b="1" dirty="0" err="1"/>
              <a:t>programa</a:t>
            </a:r>
            <a:r>
              <a:rPr lang="en-US" sz="3200" b="1" dirty="0"/>
              <a:t> </a:t>
            </a:r>
            <a:r>
              <a:rPr lang="en-US" sz="3200" b="1" dirty="0" err="1"/>
              <a:t>sostenible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8426C5-102E-49B6-AE59-2854F34EE7DE}"/>
              </a:ext>
            </a:extLst>
          </p:cNvPr>
          <p:cNvSpPr txBox="1"/>
          <p:nvPr/>
        </p:nvSpPr>
        <p:spPr>
          <a:xfrm>
            <a:off x="481029" y="2766437"/>
            <a:ext cx="60977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400050" algn="just">
              <a:buFont typeface="+mj-lt"/>
              <a:buAutoNum type="romanUcPeriod" startAt="5"/>
            </a:pP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Creación de un circuito estatal de espacios para las músicas diversas. Un circuito que crea e impulsa tejido industrial y que servirá de modelo económico sostenible real para espacios de pequeño y mediano aforo. Un circuito integrado </a:t>
            </a:r>
            <a:r>
              <a:rPr lang="es-ES" sz="18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por espacios sociales, culturales, </a:t>
            </a:r>
            <a:r>
              <a:rPr lang="es-ES" sz="18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así por espacios municipales gestionados únicamente por éstas. 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F0A8DE-E442-43B8-82D6-0F591C106369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4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2F3C83-139D-44B7-BD30-140668C1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17" y="44895"/>
            <a:ext cx="6222550" cy="1325563"/>
          </a:xfrm>
        </p:spPr>
        <p:txBody>
          <a:bodyPr>
            <a:normAutofit/>
          </a:bodyPr>
          <a:lstStyle/>
          <a:p>
            <a:r>
              <a:rPr lang="es-ES" b="1" dirty="0"/>
              <a:t>Los espacios de la ciudadanía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72C0A6-6EF2-4A2A-8490-1AB90FBF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52" y="1027416"/>
            <a:ext cx="9247482" cy="5387420"/>
          </a:xfrm>
        </p:spPr>
        <p:txBody>
          <a:bodyPr>
            <a:normAutofit lnSpcReduction="10000"/>
          </a:bodyPr>
          <a:lstStyle/>
          <a:p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En lo que se refiere a las actividades culturales, el Gobierno ha contemplado que se puedan realizar en espacios al aire libre, en número de menos de 200 personas, sentadas y respetando las medidas sanitarias de distanciamiento social de 2 metros. Aunque estas medidas sanitarias y de seguridad frente a la </a:t>
            </a:r>
            <a:r>
              <a:rPr lang="es-ES" sz="1600" dirty="0" err="1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Covid</a:t>
            </a:r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 cambian constantemente.</a:t>
            </a:r>
          </a:p>
          <a:p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En las ciudades</a:t>
            </a:r>
            <a:r>
              <a:rPr lang="es-ES" sz="16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, la ciudadanía libera </a:t>
            </a:r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espacios, entre otros motivos, para proteger la existencia y la continuidad de la cultura y la de </a:t>
            </a:r>
            <a:r>
              <a:rPr lang="es-ES" sz="16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sus trabajos. </a:t>
            </a:r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Volver a llenar </a:t>
            </a:r>
            <a:r>
              <a:rPr lang="es-ES" sz="16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de voces y habitar </a:t>
            </a:r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estos espacios, no es solo un deseo, se ha convertido en una obligación para la convivencia.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dirty="0"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n urbanismo sostenible que crea un puente con la ciudad amable mediante el arte, el taller y empujando a quien impulsa valores. Hablamos de espacios que, en su conjunto, se han ido transformando para </a:t>
            </a:r>
            <a:r>
              <a:rPr lang="es-ES" sz="16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albergar funciones educativas, </a:t>
            </a:r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administrativas, aunque, también, lúdicas y, sobre todo, culturales.</a:t>
            </a:r>
          </a:p>
          <a:p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Espacios donde ya </a:t>
            </a:r>
            <a:r>
              <a:rPr lang="es-ES" sz="16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han nacido y nacen </a:t>
            </a:r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ideas, planes, proyectos que representan el paradigma que hoy impregna la cultura urbanística (hacer ciudad en la </a:t>
            </a:r>
            <a:r>
              <a:rPr lang="es-ES" sz="16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ciudad) y que se </a:t>
            </a:r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ofrecen como una oportunidad única </a:t>
            </a:r>
            <a:r>
              <a:rPr lang="es-ES" sz="16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y estratégica.</a:t>
            </a:r>
            <a:endParaRPr lang="es-ES" sz="1600" dirty="0">
              <a:effectLst/>
              <a:latin typeface="Avenir Roman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No </a:t>
            </a:r>
            <a:r>
              <a:rPr lang="es-ES" sz="16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es casualidad que tras </a:t>
            </a:r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estos espacios existan movimientos vecinales, articulados en torno a distintas plataformas que, de manera constante y reiterada, </a:t>
            </a:r>
            <a:r>
              <a:rPr lang="es-ES" sz="16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reclaman espacio urbano para poder desarrollar sus  actividades y las de quienes comparten valores comunes y deseen sumar.</a:t>
            </a:r>
            <a:endParaRPr lang="es-ES" sz="1600" dirty="0">
              <a:effectLst/>
              <a:latin typeface="Avenir Roman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Aparece la ocasión para producir </a:t>
            </a:r>
            <a:r>
              <a:rPr lang="es-ES" sz="16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en colaboración con las asociaciones y colectivos que gestionan estos espacios y el </a:t>
            </a:r>
            <a:r>
              <a:rPr lang="es-ES" sz="1600"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vecindario</a:t>
            </a:r>
            <a:r>
              <a:rPr lang="es-ES" sz="16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un nuevo espacio colectivo autogestionado, con </a:t>
            </a:r>
            <a:r>
              <a:rPr lang="es-ES" sz="160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el apoyo </a:t>
            </a:r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y la modulación del Ayuntamiento, entre otros. </a:t>
            </a:r>
          </a:p>
          <a:p>
            <a:r>
              <a:rPr lang="es-ES" sz="1600" dirty="0"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s-ES" sz="1600" dirty="0">
                <a:effectLst/>
                <a:latin typeface="Avenir Roman"/>
                <a:ea typeface="Times New Roman" panose="02020603050405020304" pitchFamily="18" charset="0"/>
                <a:cs typeface="Calibri" panose="020F0502020204030204" pitchFamily="34" charset="0"/>
              </a:rPr>
              <a:t>os ayuntamientos, tienen la ocasión de devolver con solidaridad, la generosidad con la que las creadoras y creadores e intérpretes se han manifestado durante el confinamiento. </a:t>
            </a:r>
            <a:r>
              <a:rPr lang="es-ES" sz="1600" dirty="0">
                <a:latin typeface="Avenir Roman"/>
                <a:cs typeface="Calibri" panose="020F0502020204030204" pitchFamily="34" charset="0"/>
              </a:rPr>
              <a:t>Una ocasión, en la que las trabajadoras y los trabajadores músicos más independientes se han quedado sin oportunidades ni espacios donde desarrollar, en libertad y legalmente, su actividad económica y profesional.</a:t>
            </a:r>
          </a:p>
          <a:p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/>
          </a:p>
        </p:txBody>
      </p:sp>
      <p:pic>
        <p:nvPicPr>
          <p:cNvPr id="4098" name="Picture 2" descr="Camino ligera curva | Icono Gratis">
            <a:extLst>
              <a:ext uri="{FF2B5EF4-FFF2-40B4-BE49-F238E27FC236}">
                <a16:creationId xmlns:a16="http://schemas.microsoft.com/office/drawing/2014/main" id="{85910E5C-6422-4304-B426-60774675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8185" y="625683"/>
            <a:ext cx="2998018" cy="53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62F9B8BB-3E33-4B5B-A1DD-6012A999B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150C38E-0885-4F55-A809-C2C8F950A7CC}"/>
              </a:ext>
            </a:extLst>
          </p:cNvPr>
          <p:cNvSpPr/>
          <p:nvPr/>
        </p:nvSpPr>
        <p:spPr>
          <a:xfrm>
            <a:off x="285749" y="6409280"/>
            <a:ext cx="4573927" cy="28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Red Sostenible de Acciones con Músicos y Artistas </a:t>
            </a:r>
            <a:r>
              <a:rPr lang="es-ES" sz="1800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tx1"/>
                </a:solidFill>
                <a:effectLst/>
                <a:latin typeface="Avenir Roman"/>
                <a:ea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55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 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0F46C3E-F1A4-4AA9-9981-EA98C3F70149}">
  <we:reference id="wa104379997" version="2.0.0.0" store="es-E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11464</TotalTime>
  <Words>2187</Words>
  <Application>Microsoft Office PowerPoint</Application>
  <PresentationFormat>Panorámica</PresentationFormat>
  <Paragraphs>146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Índice</vt:lpstr>
      <vt:lpstr>Presentación</vt:lpstr>
      <vt:lpstr>Los cinco ejes de un programa sostenible</vt:lpstr>
      <vt:lpstr>Los cinco ejes de un programa sostenible</vt:lpstr>
      <vt:lpstr>Los cinco ejes de un programa sostenible</vt:lpstr>
      <vt:lpstr>Los cinco ejes de un programa sostenible</vt:lpstr>
      <vt:lpstr>Los cinco ejes de un programa sostenible</vt:lpstr>
      <vt:lpstr>Los espacios de la ciudadanía</vt:lpstr>
      <vt:lpstr>Los espacios de la ciudadanía</vt:lpstr>
      <vt:lpstr>Los espacios de la ciudadanía.   Ejemplos</vt:lpstr>
      <vt:lpstr>Los espacios de la ciudadanía.   Ejemplos</vt:lpstr>
      <vt:lpstr>Los espacios de la ciudadanía.   Ejemplos</vt:lpstr>
      <vt:lpstr>Calendario</vt:lpstr>
      <vt:lpstr>Convocatoria y Selección - Programa</vt:lpstr>
      <vt:lpstr>Presupuesto - Financiación</vt:lpstr>
      <vt:lpstr>Participan, colaboran y financian (listado tentativo)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María García-Lastra Núñez</dc:creator>
  <cp:lastModifiedBy>alvaro yelamos</cp:lastModifiedBy>
  <cp:revision>8</cp:revision>
  <dcterms:created xsi:type="dcterms:W3CDTF">2020-08-25T09:17:15Z</dcterms:created>
  <dcterms:modified xsi:type="dcterms:W3CDTF">2020-09-18T12:56:15Z</dcterms:modified>
</cp:coreProperties>
</file>